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1.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3.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14.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1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8.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763" r:id="rId5"/>
  </p:sldMasterIdLst>
  <p:notesMasterIdLst>
    <p:notesMasterId r:id="rId25"/>
  </p:notesMasterIdLst>
  <p:sldIdLst>
    <p:sldId id="286" r:id="rId6"/>
    <p:sldId id="287" r:id="rId7"/>
    <p:sldId id="318" r:id="rId8"/>
    <p:sldId id="268" r:id="rId9"/>
    <p:sldId id="325" r:id="rId10"/>
    <p:sldId id="258" r:id="rId11"/>
    <p:sldId id="269" r:id="rId12"/>
    <p:sldId id="323" r:id="rId13"/>
    <p:sldId id="291" r:id="rId14"/>
    <p:sldId id="283" r:id="rId15"/>
    <p:sldId id="383" r:id="rId16"/>
    <p:sldId id="273" r:id="rId17"/>
    <p:sldId id="296" r:id="rId18"/>
    <p:sldId id="274" r:id="rId19"/>
    <p:sldId id="400" r:id="rId20"/>
    <p:sldId id="401" r:id="rId21"/>
    <p:sldId id="402" r:id="rId22"/>
    <p:sldId id="279" r:id="rId23"/>
    <p:sldId id="272" r:id="rId24"/>
  </p:sldIdLst>
  <p:sldSz cx="12192000" cy="6858000"/>
  <p:notesSz cx="7023100" cy="93091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63B0AB7-18BB-47DE-B1FF-519ED1A40C17}">
          <p14:sldIdLst>
            <p14:sldId id="286"/>
            <p14:sldId id="287"/>
            <p14:sldId id="318"/>
            <p14:sldId id="268"/>
            <p14:sldId id="325"/>
            <p14:sldId id="258"/>
            <p14:sldId id="269"/>
            <p14:sldId id="323"/>
            <p14:sldId id="291"/>
            <p14:sldId id="283"/>
            <p14:sldId id="383"/>
            <p14:sldId id="273"/>
            <p14:sldId id="296"/>
            <p14:sldId id="274"/>
            <p14:sldId id="400"/>
          </p14:sldIdLst>
        </p14:section>
        <p14:section name="Section sans titre" id="{3155EB7C-E6A3-4839-A015-CE60F8E1FBD9}">
          <p14:sldIdLst>
            <p14:sldId id="401"/>
            <p14:sldId id="402"/>
            <p14:sldId id="279"/>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EL, MOUNA" initials="KM" lastIdx="1" clrIdx="0">
    <p:extLst>
      <p:ext uri="{19B8F6BF-5375-455C-9EA6-DF929625EA0E}">
        <p15:presenceInfo xmlns:p15="http://schemas.microsoft.com/office/powerpoint/2012/main" userId="S::mkamel@ftq.qc.ca::aa86192d-c2a3-42a0-8c8b-71b678a530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C3A4B-7D35-46C7-A9D4-19515342F5FC}" v="4" dt="2021-11-10T14:49:02.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1971" autoAdjust="0"/>
  </p:normalViewPr>
  <p:slideViewPr>
    <p:cSldViewPr snapToGrid="0">
      <p:cViewPr varScale="1">
        <p:scale>
          <a:sx n="92" d="100"/>
          <a:sy n="92" d="100"/>
        </p:scale>
        <p:origin x="1864" y="18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A"/>
          </a:p>
        </p:txBody>
      </p:sp>
      <p:sp>
        <p:nvSpPr>
          <p:cNvPr id="3" name="Espace réservé de la date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943815C-E3D6-4596-8C76-A71FCCF764B4}" type="datetimeFigureOut">
              <a:rPr lang="fr-CA" smtClean="0"/>
              <a:t>2021-11-24</a:t>
            </a:fld>
            <a:endParaRPr lang="fr-CA"/>
          </a:p>
        </p:txBody>
      </p:sp>
      <p:sp>
        <p:nvSpPr>
          <p:cNvPr id="4" name="Espace réservé de l'image des diapositives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A"/>
          </a:p>
        </p:txBody>
      </p:sp>
      <p:sp>
        <p:nvSpPr>
          <p:cNvPr id="5" name="Espace réservé des note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F6B6D21-F386-418D-AE76-E95B2ECFDCB0}" type="slidenum">
              <a:rPr lang="fr-CA" smtClean="0"/>
              <a:t>‹n°›</a:t>
            </a:fld>
            <a:endParaRPr lang="fr-CA"/>
          </a:p>
        </p:txBody>
      </p:sp>
    </p:spTree>
    <p:extLst>
      <p:ext uri="{BB962C8B-B14F-4D97-AF65-F5344CB8AC3E}">
        <p14:creationId xmlns:p14="http://schemas.microsoft.com/office/powerpoint/2010/main" val="518478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nesst.gouv.qc.ca/fr/demarches-formulaires/travailleuses-travailleurs/accident-travail-maladie-professionnelle/accident-travai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nesst.gouv.qc.ca/fr/demarches-formulaires/travailleuses-travailleurs/accident-travail-maladie-professionnelle/maladie-professionnell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a:t>
            </a:fld>
            <a:endParaRPr lang="fr-CA"/>
          </a:p>
        </p:txBody>
      </p:sp>
    </p:spTree>
    <p:extLst>
      <p:ext uri="{BB962C8B-B14F-4D97-AF65-F5344CB8AC3E}">
        <p14:creationId xmlns:p14="http://schemas.microsoft.com/office/powerpoint/2010/main" val="391009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Règlement prévention devra prévoir (à mettre dans mesure de prévention? Avec rôle du C.A. et rôle de la FTQ?) </a:t>
            </a:r>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10</a:t>
            </a:fld>
            <a:endParaRPr lang="fr-CA"/>
          </a:p>
        </p:txBody>
      </p:sp>
    </p:spTree>
    <p:extLst>
      <p:ext uri="{BB962C8B-B14F-4D97-AF65-F5344CB8AC3E}">
        <p14:creationId xmlns:p14="http://schemas.microsoft.com/office/powerpoint/2010/main" val="338420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58841" algn="just" defTabSz="933237">
              <a:spcAft>
                <a:spcPts val="816"/>
              </a:spcAft>
              <a:defRPr/>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Pour les 20t et -: agent de liaison. Applicable dans le contexte du </a:t>
            </a:r>
            <a:r>
              <a:rPr lang="fr-CA" sz="180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multiétablissement</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L’agent de liaison a pour fonction</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 de coopérer avec l’employeur afin de faciliter la communication des informations en matière de santé et de sécurité entre ce dernier et les travailleurs de l’établissement et d’adresser par écrit des recommandations à l’employeur sur l’identification des risques en milieu de travail. Il peut également porter plainte à la Commission. </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spcAft>
                <a:spcPts val="816"/>
              </a:spcAft>
            </a:pPr>
            <a:endPar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endParaRPr>
          </a:p>
          <a:p>
            <a:pPr indent="458841" algn="just">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fr-CA" sz="1800" b="1">
                <a:solidFill>
                  <a:srgbClr val="00B050"/>
                </a:solidFill>
                <a:latin typeface="Arial" panose="020B0604020202020204" pitchFamily="34" charset="0"/>
                <a:ea typeface="Times New Roman" panose="02020603050405020304" pitchFamily="18" charset="0"/>
                <a:cs typeface="Times New Roman" panose="02020603050405020304" pitchFamily="18" charset="0"/>
              </a:rPr>
              <a:t>285.2.</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À compter du 6 OCTOBRE 2021 et jusqu’à l’entrée en vigueur de l’article 152 de la présente loi, un comité de santé et de sécurité doit être formé au sein d’un établissement groupant au moins 20 travailleurs, lorsque cet établissement n’a pas de comité de santé et de sécurité formé conformément à l’article 69 de la Loi sur la santé et la sécurité du travail, tel qu’il se lisait </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le 5 OCTOBRE 2021</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Le nombre de représentants des travailleurs </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au sein d’un comité est déterminé par entente entre l’employeur et </a:t>
            </a:r>
            <a:r>
              <a:rPr lang="fr-CA" sz="1800">
                <a:solidFill>
                  <a:srgbClr val="00B050"/>
                </a:solidFill>
                <a:latin typeface="Arial" panose="020B0604020202020204" pitchFamily="34" charset="0"/>
                <a:ea typeface="Arial" panose="020B0604020202020204" pitchFamily="34" charset="0"/>
                <a:cs typeface="Times New Roman" panose="02020603050405020304" pitchFamily="18" charset="0"/>
              </a:rPr>
              <a:t>les travailleurs de l’établissement</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 À défaut d’entente, le nombre de représentants des travailleurs au sein du comité de santé et de sécurité est, selon le nombre de travailleurs de l’établissement, le suivant :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pP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1° de 20 à 50 travailleurs : 2;</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2° de 51 à 100 travailleurs : 3;</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3° de 101 à 500 travailleurs : 4;</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4° de 501 à 1 000 travailleurs : 5;</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5° plus de 1 000 travailleurs : 6.</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La fréquence minimale des rencontres est déterminée par entente entre l’employeur et les travailleurs de l’établissement. À défaut, le comité se réunit au moins une fois par trois mois. </a:t>
            </a:r>
            <a:endParaRPr lang="fr-CA" sz="1800">
              <a:latin typeface="Calibri" panose="020F0502020204030204" pitchFamily="34" charset="0"/>
              <a:ea typeface="Calibri" panose="020F0502020204030204" pitchFamily="34" charset="0"/>
              <a:cs typeface="Times New Roman" panose="02020603050405020304" pitchFamily="18" charset="0"/>
            </a:endParaRPr>
          </a:p>
          <a:p>
            <a:endParaRPr lang="fr-CA"/>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fr-CA" sz="1800" b="1">
                <a:solidFill>
                  <a:srgbClr val="00B050"/>
                </a:solidFill>
                <a:latin typeface="Arial" panose="020B0604020202020204" pitchFamily="34" charset="0"/>
                <a:ea typeface="Times New Roman" panose="02020603050405020304" pitchFamily="18" charset="0"/>
                <a:cs typeface="Times New Roman" panose="02020603050405020304" pitchFamily="18" charset="0"/>
              </a:rPr>
              <a:t>285.3.</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À compter du (</a:t>
            </a:r>
            <a:r>
              <a:rPr lang="fr-CA" sz="1800" i="1">
                <a:solidFill>
                  <a:srgbClr val="00B050"/>
                </a:solidFill>
                <a:latin typeface="Arial" panose="020B0604020202020204" pitchFamily="34" charset="0"/>
                <a:ea typeface="Times New Roman" panose="02020603050405020304" pitchFamily="18" charset="0"/>
                <a:cs typeface="Times New Roman" panose="02020603050405020304" pitchFamily="18" charset="0"/>
              </a:rPr>
              <a:t>indiquer ici la date qui suit de six mois celle de la sanction de la présente loi</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et jusqu’à l’entrée en vigueur de l’article 162 de la présente loi, un représentant en santé et en sécurité doit être désigné dans un établissement groupant au moins 20 travailleurs, lorsque cet établissement n’a pas de représentant à la prévention désigné conformément aux articles 87 ou 88 de la Loi sur la santé et la sécurité du travail, tels qu’ils se lisaient le </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a:t>
            </a:r>
            <a:r>
              <a:rPr lang="fr-CA" sz="1800" i="1">
                <a:solidFill>
                  <a:srgbClr val="00B050"/>
                </a:solidFill>
                <a:latin typeface="Arial" panose="020B0604020202020204" pitchFamily="34" charset="0"/>
                <a:ea typeface="Calibri" panose="020F0502020204030204" pitchFamily="34" charset="0"/>
                <a:cs typeface="Times New Roman" panose="02020603050405020304" pitchFamily="18" charset="0"/>
              </a:rPr>
              <a:t>indiquer ici la date qui précède celle de la sanction de la présente loi</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Le représentant en santé et sécurité exerce les fonctions prévues aux paragraphes </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1°, 4° et 8° de l’article 90 de la Loi sur la santé et la sécurité du travail, tel qu’il se lisait </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le </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a:t>
            </a:r>
            <a:r>
              <a:rPr lang="fr-CA" sz="1800" i="1">
                <a:solidFill>
                  <a:srgbClr val="00B050"/>
                </a:solidFill>
                <a:latin typeface="Arial" panose="020B0604020202020204" pitchFamily="34" charset="0"/>
                <a:ea typeface="Calibri" panose="020F0502020204030204" pitchFamily="34" charset="0"/>
                <a:cs typeface="Times New Roman" panose="02020603050405020304" pitchFamily="18" charset="0"/>
              </a:rPr>
              <a:t>indiquer ici la date qui précède celle de la sanction de la présente loi</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Il consigne par écrit ses recommandations. </a:t>
            </a:r>
          </a:p>
          <a:p>
            <a:pPr indent="458841" algn="just">
              <a:lnSpc>
                <a:spcPct val="105000"/>
              </a:lnSpc>
              <a:spcAft>
                <a:spcPts val="816"/>
              </a:spcAft>
            </a:pPr>
            <a:endPar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1117"/>
              </a:spcBef>
            </a:pPr>
            <a:r>
              <a:rPr lang="fr-FR" sz="1800" b="1">
                <a:solidFill>
                  <a:srgbClr val="000000"/>
                </a:solidFill>
                <a:latin typeface="Arial" panose="020B0604020202020204" pitchFamily="34" charset="0"/>
              </a:rPr>
              <a:t>90.</a:t>
            </a:r>
            <a:r>
              <a:rPr lang="fr-FR" sz="2900">
                <a:solidFill>
                  <a:srgbClr val="333333"/>
                </a:solidFill>
                <a:latin typeface="Arial" panose="020B0604020202020204" pitchFamily="34" charset="0"/>
              </a:rPr>
              <a:t> Le représentant à la prévention a pour fonctions:1°  de faire l’inspection des lieux de travail;</a:t>
            </a:r>
          </a:p>
          <a:p>
            <a:pPr algn="just">
              <a:spcBef>
                <a:spcPts val="1117"/>
              </a:spcBef>
            </a:pPr>
            <a:r>
              <a:rPr lang="fr-FR" sz="2900">
                <a:solidFill>
                  <a:srgbClr val="333333"/>
                </a:solidFill>
                <a:latin typeface="Arial" panose="020B0604020202020204" pitchFamily="34" charset="0"/>
              </a:rPr>
              <a:t>2°  de recevoir copie des avis d’accidents et d’enquêter sur les événements qui ont causé ou auraient été susceptibles de causer un accident;</a:t>
            </a:r>
          </a:p>
          <a:p>
            <a:pPr algn="just">
              <a:spcBef>
                <a:spcPts val="1117"/>
              </a:spcBef>
            </a:pPr>
            <a:r>
              <a:rPr lang="fr-FR" sz="2900">
                <a:solidFill>
                  <a:srgbClr val="333333"/>
                </a:solidFill>
                <a:latin typeface="Arial" panose="020B0604020202020204" pitchFamily="34" charset="0"/>
              </a:rPr>
              <a:t>3°  d’identifier les situations qui peuvent être source de danger pour les travailleurs;</a:t>
            </a:r>
          </a:p>
          <a:p>
            <a:pPr algn="just">
              <a:spcBef>
                <a:spcPts val="1117"/>
              </a:spcBef>
            </a:pPr>
            <a:r>
              <a:rPr lang="fr-FR" sz="2900">
                <a:solidFill>
                  <a:srgbClr val="333333"/>
                </a:solidFill>
                <a:latin typeface="Arial" panose="020B0604020202020204" pitchFamily="34" charset="0"/>
              </a:rPr>
              <a:t>4°  de faire les recommandations qu’il juge opportunes au comité de santé et de sécurité ou, à défaut, aux travailleurs ou à leur association accréditée et à l’employeur;</a:t>
            </a:r>
          </a:p>
          <a:p>
            <a:pPr algn="just">
              <a:spcBef>
                <a:spcPts val="1117"/>
              </a:spcBef>
            </a:pPr>
            <a:r>
              <a:rPr lang="fr-FR" sz="2900">
                <a:solidFill>
                  <a:srgbClr val="333333"/>
                </a:solidFill>
                <a:latin typeface="Arial" panose="020B0604020202020204" pitchFamily="34" charset="0"/>
              </a:rPr>
              <a:t>5°  d’assister les travailleurs dans l’exercice des droits qui leur sont reconnus par la présente loi et les règlements;</a:t>
            </a:r>
          </a:p>
          <a:p>
            <a:pPr algn="just">
              <a:spcBef>
                <a:spcPts val="1117"/>
              </a:spcBef>
            </a:pPr>
            <a:r>
              <a:rPr lang="fr-FR" sz="2900">
                <a:solidFill>
                  <a:srgbClr val="333333"/>
                </a:solidFill>
                <a:latin typeface="Arial" panose="020B0604020202020204" pitchFamily="34" charset="0"/>
              </a:rPr>
              <a:t>6°  d’accompagner l’inspecteur à l’occasion des visites d’inspection;</a:t>
            </a:r>
          </a:p>
          <a:p>
            <a:pPr algn="just">
              <a:spcBef>
                <a:spcPts val="1117"/>
              </a:spcBef>
            </a:pPr>
            <a:r>
              <a:rPr lang="fr-FR" sz="2900">
                <a:solidFill>
                  <a:srgbClr val="333333"/>
                </a:solidFill>
                <a:latin typeface="Arial" panose="020B0604020202020204" pitchFamily="34" charset="0"/>
              </a:rPr>
              <a:t>7°  d’intervenir dans les cas où le travailleur exerce son droit de refus;</a:t>
            </a:r>
          </a:p>
          <a:p>
            <a:pPr algn="just">
              <a:spcBef>
                <a:spcPts val="1117"/>
              </a:spcBef>
            </a:pPr>
            <a:r>
              <a:rPr lang="fr-FR" sz="2900">
                <a:solidFill>
                  <a:srgbClr val="333333"/>
                </a:solidFill>
                <a:latin typeface="Arial" panose="020B0604020202020204" pitchFamily="34" charset="0"/>
              </a:rPr>
              <a:t>8°  de porter plainte à la Commission;</a:t>
            </a:r>
          </a:p>
          <a:p>
            <a:pPr algn="just">
              <a:spcBef>
                <a:spcPts val="1117"/>
              </a:spcBef>
            </a:pPr>
            <a:r>
              <a:rPr lang="fr-FR" sz="2900">
                <a:solidFill>
                  <a:srgbClr val="333333"/>
                </a:solidFill>
                <a:latin typeface="Arial" panose="020B0604020202020204" pitchFamily="34" charset="0"/>
              </a:rPr>
              <a:t>9°  de participer à l’identification et à l’évaluation des caractéristiques concernant les postes de travail et le travail exécuté par les travailleurs de même qu’à l’identification des contaminants et des matières dangereuses présents dans les postes de travail aux fins de l’article 52.</a:t>
            </a:r>
          </a:p>
          <a:p>
            <a:pPr indent="458841" algn="just">
              <a:lnSpc>
                <a:spcPct val="105000"/>
              </a:lnSpc>
              <a:spcAft>
                <a:spcPts val="816"/>
              </a:spcAft>
            </a:pP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Il peut s’absenter de son travail selon le temps déterminé par entente entre </a:t>
            </a:r>
            <a:r>
              <a:rPr lang="fr-CA" sz="1800">
                <a:solidFill>
                  <a:srgbClr val="00B050"/>
                </a:solidFill>
                <a:latin typeface="Arial" panose="020B0604020202020204" pitchFamily="34" charset="0"/>
                <a:ea typeface="Arial" panose="020B0604020202020204" pitchFamily="34" charset="0"/>
                <a:cs typeface="Times New Roman" panose="02020603050405020304" pitchFamily="18" charset="0"/>
              </a:rPr>
              <a:t>les membres du comité de santé et de sécurité de l’établissement. À défaut d’entente, le temps minimal que le représentant peut consacrer à l’exercice de ses fonctions est, selon le nombre de travailleurs de l’établissement et pour chaque trimestre, le suivant : </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Arial" panose="020B0604020202020204" pitchFamily="34"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1° de 20 à 50 travailleurs : 9 heures 45 minutes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2° de 51 à 100 travailleurs : 19 heures 30 minutes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3° de 101 à 200 travailleurs : 32 heures 30 minutes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4° de 201 à 300 travailleurs : 48 heures 45 minutes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5° de 301 à 400 travailleurs : 58 heures 30 minutes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6° de 401 à 500 travailleurs : 68 heures 15 minutes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16"/>
              </a:spcAft>
              <a:tabLst>
                <a:tab pos="184055" algn="l"/>
              </a:tabLst>
            </a:pPr>
            <a:r>
              <a:rPr lang="fr-FR"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7° plus de 500 travailleurs : 68 heures 15 minutes auxquelles s’ajoutent 13 heures par tranche additionnelle de 100 travailleurs.</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endParaRPr lang="fr-CA" sz="1800">
              <a:latin typeface="Calibri" panose="020F0502020204030204" pitchFamily="34" charset="0"/>
              <a:ea typeface="Calibri" panose="020F0502020204030204" pitchFamily="34" charset="0"/>
              <a:cs typeface="Times New Roman" panose="02020603050405020304" pitchFamily="18" charset="0"/>
            </a:endParaRPr>
          </a:p>
          <a:p>
            <a:pPr indent="458841" algn="just">
              <a:lnSpc>
                <a:spcPct val="105000"/>
              </a:lnSpc>
              <a:spcAft>
                <a:spcPts val="816"/>
              </a:spcAft>
            </a:pP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Les articles 89, 93, 94, 96 et 97 de la Loi sur la santé et la sécurité du travail, tels qu’ils se lisaient le </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a:t>
            </a:r>
            <a:r>
              <a:rPr lang="fr-CA" sz="1800" i="1">
                <a:solidFill>
                  <a:srgbClr val="00B050"/>
                </a:solidFill>
                <a:latin typeface="Arial" panose="020B0604020202020204" pitchFamily="34" charset="0"/>
                <a:ea typeface="Calibri" panose="020F0502020204030204" pitchFamily="34" charset="0"/>
                <a:cs typeface="Times New Roman" panose="02020603050405020304" pitchFamily="18" charset="0"/>
              </a:rPr>
              <a:t>indiquer ici la date qui précède celle de la sanction de la présente loi</a:t>
            </a:r>
            <a:r>
              <a:rPr lang="fr-CA" sz="180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fr-CA" sz="1800">
                <a:solidFill>
                  <a:srgbClr val="00B050"/>
                </a:solidFill>
                <a:latin typeface="Arial" panose="020B0604020202020204" pitchFamily="34" charset="0"/>
                <a:ea typeface="Times New Roman" panose="02020603050405020304" pitchFamily="18" charset="0"/>
                <a:cs typeface="Times New Roman" panose="02020603050405020304" pitchFamily="18" charset="0"/>
              </a:rPr>
              <a:t>s’appliquent à ce représentant et à sa désignation, avec les adaptations nécessaires.</a:t>
            </a:r>
            <a:endParaRPr lang="fr-CA" sz="1800">
              <a:latin typeface="Calibri" panose="020F0502020204030204" pitchFamily="34" charset="0"/>
              <a:ea typeface="Calibri" panose="020F0502020204030204" pitchFamily="34" charset="0"/>
              <a:cs typeface="Times New Roman" panose="02020603050405020304" pitchFamily="18" charset="0"/>
            </a:endParaRPr>
          </a:p>
          <a:p>
            <a:endParaRPr lang="fr-CA"/>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11</a:t>
            </a:fld>
            <a:endParaRPr lang="fr-CA"/>
          </a:p>
        </p:txBody>
      </p:sp>
    </p:spTree>
    <p:extLst>
      <p:ext uri="{BB962C8B-B14F-4D97-AF65-F5344CB8AC3E}">
        <p14:creationId xmlns:p14="http://schemas.microsoft.com/office/powerpoint/2010/main" val="30107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Aussi, est-ce que le nombre d’inspecteurs va être améliorer pour améliorer la prévention? Si la prévention est effectué convenablement dans les milieu de travail, il risque d’avoir plus de demandes auprès de l’inspectorat, et sans augmentation du nombre et de leur formation, ce sera difficile pour la commission de remplir ses obligations.</a:t>
            </a:r>
          </a:p>
          <a:p>
            <a:r>
              <a:rPr lang="fr-CA" dirty="0"/>
              <a:t>L’agent de liaison sera difficilement applicable, et trop souvent sujet à des mesures de représailles sans que les travailleurs soient protégé.</a:t>
            </a:r>
          </a:p>
          <a:p>
            <a:r>
              <a:rPr lang="fr-CA" dirty="0"/>
              <a:t>Aussi, pour les agences de placements, obligation précisé, mais pas plus de soutien ou intervention de la CNESST.</a:t>
            </a:r>
          </a:p>
          <a:p>
            <a:endParaRPr lang="fr-CA" dirty="0"/>
          </a:p>
          <a:p>
            <a:r>
              <a:rPr lang="fr-CA" dirty="0"/>
              <a:t>Les formations prévues devront être donnée par les milieux syndiqué ou des regroupement de travailleurs. Peut pas être les patrons qui les donnent…</a:t>
            </a:r>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12</a:t>
            </a:fld>
            <a:endParaRPr lang="fr-CA"/>
          </a:p>
        </p:txBody>
      </p:sp>
    </p:spTree>
    <p:extLst>
      <p:ext uri="{BB962C8B-B14F-4D97-AF65-F5344CB8AC3E}">
        <p14:creationId xmlns:p14="http://schemas.microsoft.com/office/powerpoint/2010/main" val="303932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alpha val="80000"/>
                  </a:schemeClr>
                </a:solidFill>
              </a:rPr>
              <a:t>À partir du 6 octobre 2022, la LATMP couvrira les travailleuses domestiques qui travaillent au moins une journée de 8 heures par semaine (420 heures) pour une même personne par année, ou bien, si elles ont travaillé sept semaines consécutives à raison d’au moins 30 heures par semaine au courant de l’année.</a:t>
            </a:r>
          </a:p>
          <a:p>
            <a:pPr algn="l"/>
            <a:r>
              <a:rPr lang="fr-FR" b="0" i="0" dirty="0">
                <a:solidFill>
                  <a:srgbClr val="414141"/>
                </a:solidFill>
                <a:effectLst/>
                <a:latin typeface="Roboto" panose="02000000000000000000" pitchFamily="2" charset="0"/>
              </a:rPr>
              <a:t>e travailleur domestique est couvert par la loi en cas d’</a:t>
            </a:r>
            <a:r>
              <a:rPr lang="fr-FR" b="0" i="0" u="sng" dirty="0">
                <a:solidFill>
                  <a:srgbClr val="006C08"/>
                </a:solidFill>
                <a:effectLst/>
                <a:latin typeface="Roboto" panose="02000000000000000000" pitchFamily="2" charset="0"/>
                <a:hlinkClick r:id="rId3" tooltip="Accident du travail"/>
              </a:rPr>
              <a:t>accident du travail</a:t>
            </a:r>
            <a:r>
              <a:rPr lang="fr-FR" b="0" i="0" dirty="0">
                <a:solidFill>
                  <a:srgbClr val="414141"/>
                </a:solidFill>
                <a:effectLst/>
                <a:latin typeface="Roboto" panose="02000000000000000000" pitchFamily="2" charset="0"/>
              </a:rPr>
              <a:t> ou de </a:t>
            </a:r>
            <a:r>
              <a:rPr lang="fr-FR" b="0" i="0" u="sng" dirty="0">
                <a:solidFill>
                  <a:srgbClr val="006C08"/>
                </a:solidFill>
                <a:effectLst/>
                <a:latin typeface="Roboto" panose="02000000000000000000" pitchFamily="2" charset="0"/>
                <a:hlinkClick r:id="rId4" tooltip="Maladie professionnelle"/>
              </a:rPr>
              <a:t>maladie professionnelle</a:t>
            </a:r>
            <a:r>
              <a:rPr lang="fr-FR" b="0" i="0" dirty="0">
                <a:solidFill>
                  <a:srgbClr val="414141"/>
                </a:solidFill>
                <a:effectLst/>
                <a:latin typeface="Roboto" panose="02000000000000000000" pitchFamily="2" charset="0"/>
              </a:rPr>
              <a:t>, lorsqu’il doit fournir une prestation de travail pour un même particulier au minimum :</a:t>
            </a:r>
          </a:p>
          <a:p>
            <a:pPr algn="l">
              <a:buFont typeface="Arial" panose="020B0604020202020204" pitchFamily="34" charset="0"/>
              <a:buChar char="•"/>
            </a:pPr>
            <a:r>
              <a:rPr lang="fr-FR" b="0" i="0" dirty="0">
                <a:solidFill>
                  <a:srgbClr val="414141"/>
                </a:solidFill>
                <a:effectLst/>
                <a:latin typeface="Roboto" panose="02000000000000000000" pitchFamily="2" charset="0"/>
              </a:rPr>
              <a:t>420 heures sur une période d’un an; ou</a:t>
            </a:r>
          </a:p>
          <a:p>
            <a:pPr algn="l">
              <a:buFont typeface="Arial" panose="020B0604020202020204" pitchFamily="34" charset="0"/>
              <a:buChar char="•"/>
            </a:pPr>
            <a:r>
              <a:rPr lang="fr-FR" b="0" i="0" dirty="0">
                <a:solidFill>
                  <a:srgbClr val="414141"/>
                </a:solidFill>
                <a:effectLst/>
                <a:latin typeface="Roboto" panose="02000000000000000000" pitchFamily="2" charset="0"/>
              </a:rPr>
              <a:t>30 heures par semaine au cours d’une période de 7 semaines consécutives</a:t>
            </a:r>
          </a:p>
          <a:p>
            <a:pPr algn="l"/>
            <a:r>
              <a:rPr lang="fr-FR" b="0" i="0" dirty="0">
                <a:solidFill>
                  <a:srgbClr val="414141"/>
                </a:solidFill>
                <a:effectLst/>
                <a:latin typeface="Roboto" panose="02000000000000000000" pitchFamily="2" charset="0"/>
              </a:rPr>
              <a:t>Et, qu’il a pour fonction principale une ou plusieurs de ces tâches :</a:t>
            </a:r>
          </a:p>
          <a:p>
            <a:pPr algn="l">
              <a:buFont typeface="Arial" panose="020B0604020202020204" pitchFamily="34" charset="0"/>
              <a:buChar char="•"/>
            </a:pPr>
            <a:r>
              <a:rPr lang="fr-FR" b="0" i="0" dirty="0">
                <a:solidFill>
                  <a:srgbClr val="414141"/>
                </a:solidFill>
                <a:effectLst/>
                <a:latin typeface="Roboto" panose="02000000000000000000" pitchFamily="2" charset="0"/>
              </a:rPr>
              <a:t>effectuer des travaux ménagers ou d’entretien</a:t>
            </a:r>
          </a:p>
          <a:p>
            <a:pPr algn="l">
              <a:buFont typeface="Arial" panose="020B0604020202020204" pitchFamily="34" charset="0"/>
              <a:buChar char="•"/>
            </a:pPr>
            <a:r>
              <a:rPr lang="fr-FR" b="0" i="0" dirty="0">
                <a:solidFill>
                  <a:srgbClr val="414141"/>
                </a:solidFill>
                <a:effectLst/>
                <a:latin typeface="Roboto" panose="02000000000000000000" pitchFamily="2" charset="0"/>
              </a:rPr>
              <a:t>assumer la garde ou prendre soin d’une personne ou d’un animal</a:t>
            </a:r>
          </a:p>
          <a:p>
            <a:pPr algn="l">
              <a:buFont typeface="Arial" panose="020B0604020202020204" pitchFamily="34" charset="0"/>
              <a:buChar char="•"/>
            </a:pPr>
            <a:r>
              <a:rPr lang="fr-FR" b="0" i="0" dirty="0">
                <a:solidFill>
                  <a:srgbClr val="414141"/>
                </a:solidFill>
                <a:effectLst/>
                <a:latin typeface="Roboto" panose="02000000000000000000" pitchFamily="2" charset="0"/>
              </a:rPr>
              <a:t>accomplir toute autre tâche d’employé de maison au logement d’un particulier</a:t>
            </a:r>
          </a:p>
          <a:p>
            <a:pPr algn="l">
              <a:buFont typeface="Arial" panose="020B0604020202020204" pitchFamily="34" charset="0"/>
              <a:buChar char="•"/>
            </a:pPr>
            <a:r>
              <a:rPr lang="fr-FR" b="0" i="0" dirty="0">
                <a:solidFill>
                  <a:srgbClr val="414141"/>
                </a:solidFill>
                <a:effectLst/>
                <a:latin typeface="Roboto" panose="02000000000000000000" pitchFamily="2" charset="0"/>
              </a:rPr>
              <a:t>agir pour un particulier comme chauffeur ou garde du corps</a:t>
            </a:r>
          </a:p>
          <a:p>
            <a:pPr algn="l">
              <a:buFont typeface="Arial" panose="020B0604020202020204" pitchFamily="34" charset="0"/>
              <a:buChar char="•"/>
            </a:pPr>
            <a:r>
              <a:rPr lang="fr-FR" b="0" i="0" dirty="0">
                <a:solidFill>
                  <a:srgbClr val="414141"/>
                </a:solidFill>
                <a:effectLst/>
                <a:latin typeface="Roboto" panose="02000000000000000000" pitchFamily="2" charset="0"/>
              </a:rPr>
              <a:t>accomplir toute autre tâche relevant de la sphère privée d’un particulier</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chemeClr val="tx1">
                    <a:alpha val="80000"/>
                  </a:schemeClr>
                </a:solidFill>
              </a:rPr>
              <a:t>À partir du 6 octobre 2022, la CNESST devra déterminer avec la collaboration de la personne ayant subi une lésion et l’employeur, s’il y a un emploi convenable disponible chez l’employeur, qui devra démontrer une contrainte excessive le cas échéant. L’employeur doit rendre toute la documentation disponible à la CNESST pour lui permettre de rendre une décision quant à la capacité du travailleur à exercer son emploi, un emploi équivalent ou un emploi convenable chez l’employeur. Avant l’expiration du délai pour l’exercice du droit au retour au travail de la personne, l’employeur est </a:t>
            </a:r>
            <a:r>
              <a:rPr lang="fr-CA" sz="1200" u="sng" dirty="0">
                <a:solidFill>
                  <a:schemeClr val="tx1">
                    <a:alpha val="80000"/>
                  </a:schemeClr>
                </a:solidFill>
              </a:rPr>
              <a:t>réputé</a:t>
            </a:r>
            <a:r>
              <a:rPr lang="fr-CA" sz="1200" dirty="0">
                <a:solidFill>
                  <a:schemeClr val="tx1">
                    <a:alpha val="80000"/>
                  </a:schemeClr>
                </a:solidFill>
              </a:rPr>
              <a:t> pouvoir réintégrer le travailleur. Après ce délai, l’employeur est </a:t>
            </a:r>
            <a:r>
              <a:rPr lang="fr-CA" sz="1200" u="sng" dirty="0">
                <a:solidFill>
                  <a:schemeClr val="tx1">
                    <a:alpha val="80000"/>
                  </a:schemeClr>
                </a:solidFill>
              </a:rPr>
              <a:t>présumé</a:t>
            </a:r>
            <a:r>
              <a:rPr lang="fr-CA" sz="1200" dirty="0">
                <a:solidFill>
                  <a:schemeClr val="tx1">
                    <a:alpha val="80000"/>
                  </a:schemeClr>
                </a:solidFill>
              </a:rPr>
              <a:t> pouvoir réintégrer le travailleur. Si l’employeur refuse de réintégrer la personne alors qu’une décision de la CNESST indique qu’il y a un emploi convenable chez l’employeur, ce dernier s’expose à des sanctions administratives pécuniaires qui équivalent à l’IRR de la personne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chemeClr val="tx1">
                  <a:alpha val="80000"/>
                </a:schemeClr>
              </a:solidFill>
            </a:endParaRP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13</a:t>
            </a:fld>
            <a:endParaRPr lang="fr-CA"/>
          </a:p>
        </p:txBody>
      </p:sp>
    </p:spTree>
    <p:extLst>
      <p:ext uri="{BB962C8B-B14F-4D97-AF65-F5344CB8AC3E}">
        <p14:creationId xmlns:p14="http://schemas.microsoft.com/office/powerpoint/2010/main" val="281600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20000"/>
              </a:lnSpc>
            </a:pPr>
            <a:r>
              <a:rPr lang="fr-CA" sz="1200" dirty="0">
                <a:solidFill>
                  <a:schemeClr val="tx1">
                    <a:alpha val="80000"/>
                  </a:schemeClr>
                </a:solidFill>
              </a:rPr>
              <a:t>En plus des pouvoirs réglementaires concernant les maladies professionnelles qui risquent de limiter la reconnaissance de maladies professionnelles, deux autres modifications vont à terme, nuire à la reconnaissance de lésions professionnelles : </a:t>
            </a:r>
          </a:p>
          <a:p>
            <a:pPr>
              <a:lnSpc>
                <a:spcPct val="120000"/>
              </a:lnSpc>
            </a:pPr>
            <a:endParaRPr lang="fr-CA" sz="1200" dirty="0">
              <a:solidFill>
                <a:schemeClr val="tx1">
                  <a:alpha val="80000"/>
                </a:schemeClr>
              </a:solidFill>
            </a:endParaRPr>
          </a:p>
          <a:p>
            <a:pPr>
              <a:lnSpc>
                <a:spcPct val="120000"/>
              </a:lnSpc>
            </a:pPr>
            <a:endParaRPr lang="fr-CA" sz="1200" dirty="0">
              <a:solidFill>
                <a:schemeClr val="tx1">
                  <a:alpha val="80000"/>
                </a:schemeClr>
              </a:solidFill>
            </a:endParaRPr>
          </a:p>
          <a:p>
            <a:pPr>
              <a:lnSpc>
                <a:spcPct val="120000"/>
              </a:lnSpc>
            </a:pPr>
            <a:endParaRPr lang="fr-CA" sz="1200" dirty="0">
              <a:solidFill>
                <a:schemeClr val="tx1">
                  <a:alpha val="80000"/>
                </a:schemeClr>
              </a:solidFill>
            </a:endParaRPr>
          </a:p>
          <a:p>
            <a:pPr marL="228600" indent="-228600">
              <a:lnSpc>
                <a:spcPct val="120000"/>
              </a:lnSpc>
              <a:buAutoNum type="arabicPeriod"/>
            </a:pPr>
            <a:r>
              <a:rPr lang="fr-CA" sz="1200" dirty="0">
                <a:solidFill>
                  <a:schemeClr val="tx1">
                    <a:alpha val="80000"/>
                  </a:schemeClr>
                </a:solidFill>
              </a:rPr>
              <a:t>L’article 28.1 prévoit qu’un travailleur atteint d’une surdité devra satisfaire aux critères d’admissibilité prévus par règlement.</a:t>
            </a:r>
          </a:p>
          <a:p>
            <a:pPr marL="228600" indent="-228600">
              <a:lnSpc>
                <a:spcPct val="120000"/>
              </a:lnSpc>
              <a:buAutoNum type="arabicPeriod"/>
            </a:pPr>
            <a:r>
              <a:rPr lang="fr-CA" sz="1200" dirty="0">
                <a:solidFill>
                  <a:schemeClr val="tx1">
                    <a:alpha val="80000"/>
                  </a:schemeClr>
                </a:solidFill>
              </a:rPr>
              <a:t>Suite à un décès d’une victime de lésion professionnelle, le délai pour avoir droit à une indemnité est prescrit après 7 ans à partir du 6 avril 2022.</a:t>
            </a:r>
          </a:p>
          <a:p>
            <a:pPr marL="228600" indent="-228600">
              <a:lnSpc>
                <a:spcPct val="120000"/>
              </a:lnSpc>
              <a:buAutoNum type="arabicPeriod"/>
            </a:pPr>
            <a:endParaRPr lang="fr-CA" sz="1200" dirty="0">
              <a:solidFill>
                <a:schemeClr val="tx1">
                  <a:alpha val="80000"/>
                </a:schemeClr>
              </a:solidFill>
            </a:endParaRPr>
          </a:p>
          <a:p>
            <a:pPr marL="228600" indent="-228600">
              <a:lnSpc>
                <a:spcPct val="120000"/>
              </a:lnSpc>
              <a:buAutoNum type="arabicPeriod"/>
            </a:pPr>
            <a:endParaRPr lang="fr-CA" sz="1200" dirty="0">
              <a:solidFill>
                <a:schemeClr val="tx1">
                  <a:alpha val="80000"/>
                </a:schemeClr>
              </a:solidFill>
            </a:endParaRPr>
          </a:p>
          <a:p>
            <a:pPr defTabSz="933237">
              <a:defRPr/>
            </a:pPr>
            <a:r>
              <a:rPr lang="fr-CA" dirty="0"/>
              <a:t>Ajout de nouvelles maladies professionnelles: Lyme, Maladie de Parkinson (exposition d’une durée minimale de 10 ans aux pesticides; </a:t>
            </a:r>
            <a:r>
              <a:rPr lang="fr-CA" dirty="0" err="1"/>
              <a:t>Dx</a:t>
            </a:r>
            <a:r>
              <a:rPr lang="fr-CA" dirty="0"/>
              <a:t> ne doit pas avoir été posé plus de 7 ans après la fin de l’exposition); cancers de pompiers (limite si condition personnelle pour le cancer pulmonaire ), trouble de stress post-traumatique.</a:t>
            </a:r>
          </a:p>
          <a:p>
            <a:pPr defTabSz="933237">
              <a:defRPr/>
            </a:pPr>
            <a:r>
              <a:rPr lang="fr-CA" dirty="0">
                <a:solidFill>
                  <a:schemeClr val="accent5"/>
                </a:solidFill>
              </a:rPr>
              <a:t>Art 91.1 LATMP</a:t>
            </a:r>
            <a:r>
              <a:rPr lang="fr-CA" dirty="0"/>
              <a:t>: limite à 7 ans après le décès d’une personne victime d’une lésion professionnelle le délai pour recevoir une indemnité </a:t>
            </a:r>
            <a:r>
              <a:rPr lang="fr-CA" dirty="0">
                <a:solidFill>
                  <a:schemeClr val="accent1"/>
                </a:solidFill>
              </a:rPr>
              <a:t>[EEV = 6 avril 2022]</a:t>
            </a:r>
          </a:p>
          <a:p>
            <a:pPr defTabSz="933237">
              <a:defRPr/>
            </a:pPr>
            <a:r>
              <a:rPr lang="fr-CA" dirty="0"/>
              <a:t>Art 454.1 LATMP (pouvoir règlementaire CNESST): aux fins de l’article 29 LATMP, de déterminer des « </a:t>
            </a:r>
            <a:r>
              <a:rPr lang="fr-CA" u="sng" dirty="0"/>
              <a:t>conditions particulières telles que la durée de l’exposition à un contaminant ou le genre de travail exercé ».</a:t>
            </a:r>
            <a:endParaRPr lang="fr-CA" dirty="0"/>
          </a:p>
          <a:p>
            <a:pPr defTabSz="933237">
              <a:defRPr/>
            </a:pPr>
            <a:r>
              <a:rPr lang="fr-CA" dirty="0"/>
              <a:t>Art 28.1 :  « </a:t>
            </a:r>
            <a:r>
              <a:rPr lang="fr-CA" u="sng" dirty="0"/>
              <a:t>Un travailleur atteint d’une maladie dont le diagnostic est une atteinte auditive causée par le bruit peut produire une réclamation pour maladie professionnelle s’il satisfait aux critères d’admissibilité prévus par règlement ».</a:t>
            </a:r>
            <a:r>
              <a:rPr lang="fr-CA" dirty="0"/>
              <a:t> (pas en vigueur tant que pas de règlement)</a:t>
            </a:r>
          </a:p>
          <a:p>
            <a:r>
              <a:rPr lang="fr-CA" sz="1900" dirty="0">
                <a:solidFill>
                  <a:schemeClr val="accent5"/>
                </a:solidFill>
              </a:rPr>
              <a:t>Comité des maladies professionnelles oncologiques </a:t>
            </a:r>
            <a:r>
              <a:rPr lang="fr-CA" sz="1900" dirty="0"/>
              <a:t>(art 233.1 et </a:t>
            </a:r>
            <a:r>
              <a:rPr lang="fr-CA" sz="1900" dirty="0" err="1"/>
              <a:t>ss</a:t>
            </a:r>
            <a:r>
              <a:rPr lang="fr-CA" sz="1900" dirty="0"/>
              <a:t> LATMP) [</a:t>
            </a:r>
            <a:r>
              <a:rPr lang="fr-CA" sz="1900" dirty="0">
                <a:solidFill>
                  <a:schemeClr val="accent1"/>
                </a:solidFill>
              </a:rPr>
              <a:t>EEV = 60 jours après nomination des membres par CCTM pour 4 ans]</a:t>
            </a:r>
          </a:p>
          <a:p>
            <a:pPr marL="758255" lvl="1" indent="-291636">
              <a:buFont typeface="Arial" panose="020B0604020202020204" pitchFamily="34" charset="0"/>
              <a:buChar char="•"/>
            </a:pPr>
            <a:r>
              <a:rPr lang="fr-CA" sz="1900" dirty="0"/>
              <a:t>Pour toutes réclamations de travailleurs de MP oncologiques qui ne sont PAS une maladie pulmonaire ou visée par l’article 29 LATMP.</a:t>
            </a:r>
          </a:p>
          <a:p>
            <a:pPr marL="758255" lvl="1" indent="-291636">
              <a:buFont typeface="Arial" panose="020B0604020202020204" pitchFamily="34" charset="0"/>
              <a:buChar char="•"/>
            </a:pPr>
            <a:r>
              <a:rPr lang="fr-CA" sz="1900" dirty="0"/>
              <a:t>Possibilité de rendre une décision sur la base du dossier uniquement si le travailleur y consent (art 233.5 LATMP) AUSSI POUR COMITÉ PULMONAIRE.</a:t>
            </a:r>
          </a:p>
          <a:p>
            <a:pPr marL="758255" lvl="1" indent="-291636">
              <a:buFont typeface="Arial" panose="020B0604020202020204" pitchFamily="34" charset="0"/>
              <a:buChar char="•"/>
            </a:pPr>
            <a:r>
              <a:rPr lang="fr-CA" sz="1900" dirty="0"/>
              <a:t>CNESST est liée par l’avis du CMPO relativement aux diagnostic et autres constatations (art 233.7 LATMP) a 40 jours examiner T ou son dossier si T y consent.</a:t>
            </a:r>
          </a:p>
          <a:p>
            <a:pPr marL="758255" lvl="1" indent="-291636">
              <a:buFont typeface="Arial" panose="020B0604020202020204" pitchFamily="34" charset="0"/>
              <a:buChar char="•"/>
            </a:pPr>
            <a:r>
              <a:rPr lang="fr-CA" sz="1900" dirty="0"/>
              <a:t>CMPO doit rendre avis sur ce qui était avant la prérogative du TAT, soit le lien entre la maladie et le travail. QU’est-ce que va donner une contestation après ça!! Bonne chance! Une contre-expertise contre un comité d’expert?!?! D’un autre côté, pour les T qui ne pouvait pas être représenter ou devait payer contre-expertise, p-ê mieux…valuation en personne devient d’Autant plus importante, pour assurer bon historique et que T a chance de bien expliquer son/ses travail.</a:t>
            </a:r>
          </a:p>
          <a:p>
            <a:pPr marL="291636" indent="-291636">
              <a:buFont typeface="Arial" panose="020B0604020202020204" pitchFamily="34" charset="0"/>
              <a:buChar char="•"/>
            </a:pPr>
            <a:r>
              <a:rPr lang="fr-CA" sz="1900" dirty="0">
                <a:solidFill>
                  <a:schemeClr val="accent5"/>
                </a:solidFill>
              </a:rPr>
              <a:t>Comité scientifique des maladies professionnelles </a:t>
            </a:r>
            <a:r>
              <a:rPr lang="fr-CA" sz="1900" dirty="0"/>
              <a:t>(art 348.1 et </a:t>
            </a:r>
            <a:r>
              <a:rPr lang="fr-CA" sz="1900" dirty="0" err="1"/>
              <a:t>ss</a:t>
            </a:r>
            <a:r>
              <a:rPr lang="fr-CA" sz="1900" dirty="0"/>
              <a:t> LATMP) </a:t>
            </a:r>
            <a:r>
              <a:rPr lang="fr-CA" sz="1900" dirty="0">
                <a:solidFill>
                  <a:schemeClr val="accent1"/>
                </a:solidFill>
              </a:rPr>
              <a:t>[EEV = dès la nomination des membres par le CCTM, pour une durée de 5 an]</a:t>
            </a:r>
          </a:p>
          <a:p>
            <a:pPr marL="758255" lvl="1" indent="-291636">
              <a:buFont typeface="Arial" panose="020B0604020202020204" pitchFamily="34" charset="0"/>
              <a:buChar char="•"/>
            </a:pPr>
            <a:r>
              <a:rPr lang="fr-CA" sz="1900" dirty="0"/>
              <a:t>Pouvoir de recommandation uniquement à la CNESST ou au ministre</a:t>
            </a:r>
          </a:p>
          <a:p>
            <a:pPr marL="758255" lvl="1" indent="-291636">
              <a:buFont typeface="Arial" panose="020B0604020202020204" pitchFamily="34" charset="0"/>
              <a:buChar char="•"/>
            </a:pPr>
            <a:r>
              <a:rPr lang="fr-CA" sz="1900" dirty="0"/>
              <a:t>Plusieurs « mandats » lui incombent en vertu de la LATMP (vigies scientifiques; analyse de relations causales entre les maladies et les contaminants ou risques particuliers d’un travail, produire des avis écrits sur l’identification des MP) . Il peut aussi recevoir « tout autre mandat » confié par la commission (art 4348.2 LATMP)</a:t>
            </a:r>
          </a:p>
          <a:p>
            <a:pPr marL="758255" lvl="1" indent="-291636">
              <a:buFont typeface="Arial" panose="020B0604020202020204" pitchFamily="34" charset="0"/>
              <a:buChar char="•"/>
            </a:pPr>
            <a:r>
              <a:rPr lang="fr-CA" sz="1900" dirty="0"/>
              <a:t>Les dépenses annuelles du Comité « tiennent compte des priorités établies par la Commission » (art 348.8 LATMP)</a:t>
            </a:r>
          </a:p>
          <a:p>
            <a:pPr marL="758255" lvl="1" indent="-291636">
              <a:buFont typeface="Arial" panose="020B0604020202020204" pitchFamily="34" charset="0"/>
              <a:buChar char="•"/>
            </a:pPr>
            <a:endParaRPr lang="fr-CA" sz="1900"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14</a:t>
            </a:fld>
            <a:endParaRPr lang="fr-CA"/>
          </a:p>
        </p:txBody>
      </p:sp>
    </p:spTree>
    <p:extLst>
      <p:ext uri="{BB962C8B-B14F-4D97-AF65-F5344CB8AC3E}">
        <p14:creationId xmlns:p14="http://schemas.microsoft.com/office/powerpoint/2010/main" val="3506525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3237">
              <a:defRPr/>
            </a:pPr>
            <a:r>
              <a:rPr lang="fr-CA" dirty="0"/>
              <a:t>La CNESST « peut réduire ou suspendre le paiement d’une indemnité […] 2° si le travailleur, sans raison valable […] d) omet ou refuse de se prévaloir </a:t>
            </a:r>
            <a:r>
              <a:rPr lang="fr-CA" u="sng" dirty="0"/>
              <a:t>d’une </a:t>
            </a:r>
            <a:r>
              <a:rPr lang="fr-CA" dirty="0"/>
              <a:t>mesure de réadaptation que prévoit son plan individualisé de réadaptation », alors qu’avant il s’agissait </a:t>
            </a:r>
            <a:r>
              <a:rPr lang="fr-CA" u="sng" dirty="0"/>
              <a:t>des</a:t>
            </a:r>
            <a:r>
              <a:rPr lang="fr-CA" dirty="0"/>
              <a:t> mesures de réadaptation (art 142 LATMP) </a:t>
            </a:r>
            <a:r>
              <a:rPr lang="fr-CA" dirty="0">
                <a:solidFill>
                  <a:schemeClr val="accent1"/>
                </a:solidFill>
              </a:rPr>
              <a:t>[EEV = 6 octobre 2022]</a:t>
            </a:r>
          </a:p>
          <a:p>
            <a:pPr defTabSz="933237">
              <a:defRPr/>
            </a:pPr>
            <a:endParaRPr lang="fr-CA" dirty="0">
              <a:solidFill>
                <a:schemeClr val="accent1"/>
              </a:solidFill>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180. L’employeur verse au travailleur qui fait le travail qu’il lui assigne temporairement le salaire et les avantages liés à son emploi et dont il bénéficierait s’il avait continué à l’exercer.</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Lorsqu’il assigne au travailleur un travail comportant un nombre d’heures inférieur à celui habituellement fourni dans le cadre de son emploi, l’employeur indique sur le formulaire d’assignation temporaire l’option qu’il choisit pour le versement du salaire au travailleur, parmi les suivantes :</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 le même salaire et les mêmes avantages que ceux prévus au premier alinéa;</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2° le salaire et les avantages prévus au premier alinéa, mais uniquement pour les heures de travail que comporte l’assignation temporaire.</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L’employeur peut demander par écrit à la Commission de modifier l’option choisie en vertu du deuxième alinéa. Cependant, il ne peut se prévaloir de cette possibilité qu’une seule fois pour une même </a:t>
            </a: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assignation temporaire</a:t>
            </a: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Une telle modification prend effet à compter de la date de la demande.</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Si l’employeur choisit l’option prévue au paragraphe 1° du deuxième alinéa, il peut, dans les 90 jours de la fin d’une période de paie, faire parvenir à la Commission la déclaration des heures travaillées par le travailleur afin d’obtenir un remboursement </a:t>
            </a: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correspondant au salaire net versé pour les heures payées mais non travaillées, jusqu’à concurrence du montant de l’indemnité de remplacement du revenu auquel le travailleur aurait droit n’eut été de cette assignation </a:t>
            </a: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Ce montant constitue une indemnité de remplacement du revenu à laquelle le travailleur a droit </a:t>
            </a: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ou une prestation de réadaptation lorsqu’il est versé en application de l’article 167.2.</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Si l’employeur choisit l’option prévue au paragraphe 2° du deuxième alinéa, la Commission verse au travailleur une indemnité de remplacement du revenu pour combler la différence entre le montant de l’indemnité de remplacement du revenu auquel il aurait droit, n’eût été cette assignation, et le salaire net qui lui est versé par l’employeur pour ce travail. </a:t>
            </a: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Lorsque ce montant est versé en application de l’article 167.2, il constitue une prestation de réadaptation.</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Aux fins du présent article, le salaire net versé au travailleur est égal au salaire brut qui lui a été versé moins les retenues prévues aux paragraphes 1° à 4° du premier alinéa de l’article 62 et les autres retenues à caractère obligatoire, dont celles prévues par un contrat de travail ou une convention collective.</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Le délai prévu au quatrième alinéa ne peut être prolongé que si l’employeur démontre qu’il était dans l’impossibilité d’agir.</a:t>
            </a:r>
            <a:endParaRPr lang="fr-CA" sz="1800" dirty="0">
              <a:latin typeface="Calibri" panose="020F0502020204030204" pitchFamily="34" charset="0"/>
              <a:ea typeface="Calibri" panose="020F0502020204030204" pitchFamily="34" charset="0"/>
              <a:cs typeface="Arial" panose="020B0604020202020204" pitchFamily="34" charset="0"/>
            </a:endParaRPr>
          </a:p>
          <a:p>
            <a:pPr defTabSz="933237">
              <a:defRPr/>
            </a:pPr>
            <a:endParaRPr lang="fr-CA" dirty="0">
              <a:solidFill>
                <a:schemeClr val="accent1"/>
              </a:solidFill>
            </a:endParaRP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15</a:t>
            </a:fld>
            <a:endParaRPr lang="fr-CA"/>
          </a:p>
        </p:txBody>
      </p:sp>
    </p:spTree>
    <p:extLst>
      <p:ext uri="{BB962C8B-B14F-4D97-AF65-F5344CB8AC3E}">
        <p14:creationId xmlns:p14="http://schemas.microsoft.com/office/powerpoint/2010/main" val="293957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20000"/>
              </a:lnSpc>
            </a:pPr>
            <a:r>
              <a:rPr lang="fr-CA" sz="1800" dirty="0">
                <a:solidFill>
                  <a:schemeClr val="tx1">
                    <a:alpha val="80000"/>
                  </a:schemeClr>
                </a:solidFill>
              </a:rPr>
              <a:t>Une nouveauté : la réadaptation avant la consolidation qui pourra être initiée par la CNESST, mais qui devra obtenir l’aval du professionnel de la santé. Cette nouvelle réadaptation prévoit le retour en emploi avant la consolidation, et peut mener à la suspension de l’IRR en cas de refus. </a:t>
            </a:r>
          </a:p>
          <a:p>
            <a:pPr>
              <a:lnSpc>
                <a:spcPct val="120000"/>
              </a:lnSpc>
            </a:pPr>
            <a:endParaRPr lang="fr-CA" sz="1800" dirty="0">
              <a:solidFill>
                <a:schemeClr val="tx1">
                  <a:alpha val="80000"/>
                </a:schemeClr>
              </a:solidFill>
            </a:endParaRPr>
          </a:p>
          <a:p>
            <a:pPr>
              <a:lnSpc>
                <a:spcPct val="120000"/>
              </a:lnSpc>
            </a:pPr>
            <a:r>
              <a:rPr lang="fr-CA" sz="1800" dirty="0">
                <a:solidFill>
                  <a:schemeClr val="tx1">
                    <a:alpha val="80000"/>
                  </a:schemeClr>
                </a:solidFill>
              </a:rPr>
              <a:t>Aussi, la réadaptation professionnelle après la consolidation prévoit dorénavant le soutien en recherche d’emploi et d’accompagnement et le retour progressif au travail.</a:t>
            </a:r>
          </a:p>
          <a:p>
            <a:pPr marL="0" marR="0" lvl="0" indent="0" algn="just" defTabSz="914400" rtl="0" eaLnBrk="1" fontAlgn="auto" latinLnBrk="0" hangingPunct="1">
              <a:lnSpc>
                <a:spcPct val="107000"/>
              </a:lnSpc>
              <a:spcBef>
                <a:spcPts val="0"/>
              </a:spcBef>
              <a:spcAft>
                <a:spcPts val="816"/>
              </a:spcAft>
              <a:buClrTx/>
              <a:buSzTx/>
              <a:buFontTx/>
              <a:buNone/>
              <a:tabLst/>
              <a:defRPr/>
            </a:pPr>
            <a:endParaRPr lang="fr-CA" sz="1800" dirty="0">
              <a:solidFill>
                <a:schemeClr val="tx1">
                  <a:alpha val="80000"/>
                </a:schemeClr>
              </a:solidFill>
            </a:endParaRPr>
          </a:p>
          <a:p>
            <a:pPr marL="0" marR="0" lvl="0" indent="0" algn="just" defTabSz="914400" rtl="0" eaLnBrk="1" fontAlgn="auto" latinLnBrk="0" hangingPunct="1">
              <a:lnSpc>
                <a:spcPct val="107000"/>
              </a:lnSpc>
              <a:spcBef>
                <a:spcPts val="0"/>
              </a:spcBef>
              <a:spcAft>
                <a:spcPts val="816"/>
              </a:spcAft>
              <a:buClrTx/>
              <a:buSzTx/>
              <a:buFontTx/>
              <a:buNone/>
              <a:tabLst/>
              <a:defRPr/>
            </a:pPr>
            <a:r>
              <a:rPr lang="fr-CA" sz="1800" dirty="0">
                <a:solidFill>
                  <a:schemeClr val="tx1">
                    <a:alpha val="80000"/>
                  </a:schemeClr>
                </a:solidFill>
              </a:rPr>
              <a:t>La réadaptation sociale est énumérée à l’article 152. </a:t>
            </a:r>
            <a:r>
              <a:rPr lang="fr-CA" sz="1800" b="1" dirty="0">
                <a:solidFill>
                  <a:schemeClr val="tx1">
                    <a:alpha val="80000"/>
                  </a:schemeClr>
                </a:solidFill>
              </a:rPr>
              <a:t>Introduction spécifique des équipements de loisirs, qui est prévue seulement s’il y a une atteinte permanente grave à son intégrité physique et si cette adaptation est nécessaire. L’adaptation des équipements de loisirs est également soumise à la nécessité de fournir deux estimati</a:t>
            </a:r>
            <a:r>
              <a:rPr lang="fr-CA" sz="1800" dirty="0">
                <a:solidFill>
                  <a:schemeClr val="tx1">
                    <a:alpha val="80000"/>
                  </a:schemeClr>
                </a:solidFill>
              </a:rPr>
              <a:t>ons.</a:t>
            </a:r>
          </a:p>
          <a:p>
            <a:pPr marL="0" marR="0" lvl="0" indent="0" algn="just" defTabSz="914400" rtl="0" eaLnBrk="1" fontAlgn="auto" latinLnBrk="0" hangingPunct="1">
              <a:lnSpc>
                <a:spcPct val="107000"/>
              </a:lnSpc>
              <a:spcBef>
                <a:spcPts val="0"/>
              </a:spcBef>
              <a:spcAft>
                <a:spcPts val="816"/>
              </a:spcAft>
              <a:buClrTx/>
              <a:buSzTx/>
              <a:buFontTx/>
              <a:buNone/>
              <a:tabLst/>
              <a:defRPr/>
            </a:pPr>
            <a:endParaRPr lang="fr-CA" sz="1800" dirty="0">
              <a:solidFill>
                <a:schemeClr val="tx1">
                  <a:alpha val="80000"/>
                </a:schemeClr>
              </a:solidFill>
            </a:endParaRPr>
          </a:p>
          <a:p>
            <a:pPr algn="just"/>
            <a:r>
              <a:rPr lang="fr-CA" sz="1500" dirty="0"/>
              <a:t>La </a:t>
            </a:r>
            <a:r>
              <a:rPr lang="fr-CA" sz="1500" dirty="0">
                <a:solidFill>
                  <a:schemeClr val="accent5"/>
                </a:solidFill>
              </a:rPr>
              <a:t>réadaptation avant la consolidation (art 145 et </a:t>
            </a:r>
            <a:r>
              <a:rPr lang="fr-CA" sz="1500" dirty="0" err="1">
                <a:solidFill>
                  <a:schemeClr val="accent5"/>
                </a:solidFill>
              </a:rPr>
              <a:t>ss</a:t>
            </a:r>
            <a:r>
              <a:rPr lang="fr-CA" sz="1500" dirty="0">
                <a:solidFill>
                  <a:schemeClr val="accent5"/>
                </a:solidFill>
              </a:rPr>
              <a:t> LATMP): </a:t>
            </a:r>
            <a:r>
              <a:rPr lang="fr-CA" sz="1500" dirty="0"/>
              <a:t>quelques reculs du gouvernement sur des reculs qui auraient été majeurs. </a:t>
            </a:r>
            <a:r>
              <a:rPr lang="fr-CA" sz="1500" dirty="0">
                <a:solidFill>
                  <a:schemeClr val="accent1"/>
                </a:solidFill>
              </a:rPr>
              <a:t>[EEV = 6 octobre 2022]</a:t>
            </a:r>
            <a:endParaRPr lang="fr-CA" sz="1500" dirty="0"/>
          </a:p>
          <a:p>
            <a:pPr lvl="1" algn="just"/>
            <a:r>
              <a:rPr lang="fr-CA" sz="1500" dirty="0"/>
              <a:t>une nouvelle mesure de la CNESST qui nécessite l’aval du médecin traitant « si la mesure a un effet sur la santé »; aucun accord de la travailleuse n’est nécessaire. </a:t>
            </a: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À cette fin, la Commission peut, en collaboration avec le travailleur et l’employeur, mettre en œuvre chez l’employeur des mesures favorisant la réintégration du travailleur, notamment en développant sa capacité à reprendre graduellement les tâches que comporte son emploi.</a:t>
            </a:r>
            <a:endParaRPr lang="fr-CA" sz="1800" dirty="0">
              <a:latin typeface="Calibri" panose="020F0502020204030204" pitchFamily="34" charset="0"/>
              <a:ea typeface="Calibri" panose="020F0502020204030204" pitchFamily="34" charset="0"/>
              <a:cs typeface="Arial" panose="020B0604020202020204" pitchFamily="34" charset="0"/>
            </a:endParaRPr>
          </a:p>
          <a:p>
            <a:pPr lvl="1" algn="just"/>
            <a:endParaRPr lang="fr-CA" sz="1500" dirty="0"/>
          </a:p>
          <a:p>
            <a:pPr lvl="1" algn="just"/>
            <a:r>
              <a:rPr lang="fr-CA" sz="1500" dirty="0"/>
              <a:t>Suspension de l’IRR en cas de refus (art 142 d) LATMP); mais possibilité de contester la mesure.</a:t>
            </a:r>
          </a:p>
          <a:p>
            <a:pPr algn="just">
              <a:lnSpc>
                <a:spcPct val="107000"/>
              </a:lnSpc>
              <a:spcAft>
                <a:spcPts val="816"/>
              </a:spcAft>
            </a:pPr>
            <a:r>
              <a:rPr lang="fr-CA" sz="1600" b="1" dirty="0">
                <a:highlight>
                  <a:srgbClr val="00FF00"/>
                </a:highlight>
                <a:latin typeface="Arial" panose="020B0604020202020204" pitchFamily="34" charset="0"/>
                <a:ea typeface="Calibri" panose="020F0502020204030204" pitchFamily="34" charset="0"/>
                <a:cs typeface="Arial" panose="020B0604020202020204" pitchFamily="34" charset="0"/>
              </a:rPr>
              <a:t>MESURES DE RÉADAPTATION APRÈS LA CONSOLIDATION</a:t>
            </a:r>
            <a:r>
              <a:rPr lang="fr-CA" sz="1600"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b="1" dirty="0">
                <a:latin typeface="Arial" panose="020B0604020202020204" pitchFamily="34" charset="0"/>
                <a:ea typeface="Calibri" panose="020F0502020204030204" pitchFamily="34" charset="0"/>
                <a:cs typeface="Arial" panose="020B0604020202020204" pitchFamily="34" charset="0"/>
              </a:rPr>
              <a:t>146.</a:t>
            </a:r>
            <a:r>
              <a:rPr lang="fr-CA" sz="1600" dirty="0">
                <a:latin typeface="Arial" panose="020B0604020202020204" pitchFamily="34" charset="0"/>
                <a:ea typeface="Calibri" panose="020F0502020204030204" pitchFamily="34" charset="0"/>
                <a:cs typeface="Arial" panose="020B0604020202020204" pitchFamily="34" charset="0"/>
              </a:rPr>
              <a:t> </a:t>
            </a:r>
            <a:r>
              <a:rPr lang="fr-CA" sz="1600" b="1" dirty="0">
                <a:highlight>
                  <a:srgbClr val="00FFFF"/>
                </a:highlight>
                <a:latin typeface="Arial" panose="020B0604020202020204" pitchFamily="34" charset="0"/>
                <a:ea typeface="Calibri" panose="020F0502020204030204" pitchFamily="34" charset="0"/>
                <a:cs typeface="Arial" panose="020B0604020202020204" pitchFamily="34" charset="0"/>
              </a:rPr>
              <a:t>Le travailleur qui, en raison de la lésion professionnelle dont il a été victime, subit une atteinte permanente à son intégrité physique ou psychique a droit, dans les cas et aux conditions prévus à la présente section </a:t>
            </a:r>
            <a:r>
              <a:rPr lang="fr-CA" sz="1600" b="1" strike="sngStrike" dirty="0">
                <a:highlight>
                  <a:srgbClr val="00FFFF"/>
                </a:highlight>
                <a:latin typeface="Arial" panose="020B0604020202020204" pitchFamily="34" charset="0"/>
                <a:ea typeface="Calibri" panose="020F0502020204030204" pitchFamily="34" charset="0"/>
                <a:cs typeface="Arial" panose="020B0604020202020204" pitchFamily="34" charset="0"/>
              </a:rPr>
              <a:t>et par règlement</a:t>
            </a:r>
            <a:r>
              <a:rPr lang="fr-CA" sz="1600" b="1" dirty="0">
                <a:highlight>
                  <a:srgbClr val="00FFFF"/>
                </a:highlight>
                <a:latin typeface="Arial" panose="020B0604020202020204" pitchFamily="34" charset="0"/>
                <a:ea typeface="Calibri" panose="020F0502020204030204" pitchFamily="34" charset="0"/>
                <a:cs typeface="Arial" panose="020B0604020202020204" pitchFamily="34" charset="0"/>
              </a:rPr>
              <a:t>, à la réadaptation.  </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b="1" dirty="0">
                <a:highlight>
                  <a:srgbClr val="00FFFF"/>
                </a:highlight>
                <a:latin typeface="Arial" panose="020B0604020202020204" pitchFamily="34" charset="0"/>
                <a:ea typeface="Calibri" panose="020F0502020204030204" pitchFamily="34" charset="0"/>
                <a:cs typeface="Arial" panose="020B0604020202020204" pitchFamily="34" charset="0"/>
              </a:rPr>
              <a:t> </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b="1" dirty="0">
                <a:highlight>
                  <a:srgbClr val="00FFFF"/>
                </a:highlight>
                <a:latin typeface="Arial" panose="020B0604020202020204" pitchFamily="34" charset="0"/>
                <a:ea typeface="Calibri" panose="020F0502020204030204" pitchFamily="34" charset="0"/>
                <a:cs typeface="Arial" panose="020B0604020202020204" pitchFamily="34" charset="0"/>
              </a:rPr>
              <a:t>Le travailleur a également droit à d’autres mesures de réadaptation, dans les cas et aux conditions que peut prévoir un règlement.</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dirty="0">
                <a:latin typeface="Arial" panose="020B0604020202020204" pitchFamily="34" charset="0"/>
                <a:ea typeface="Calibri" panose="020F0502020204030204" pitchFamily="34" charset="0"/>
                <a:cs typeface="Arial" panose="020B0604020202020204" pitchFamily="34" charset="0"/>
              </a:rPr>
              <a:t>Pour assurer au travailleur l’exercice de </a:t>
            </a:r>
            <a:r>
              <a:rPr lang="fr-CA" sz="1600" b="1" dirty="0">
                <a:highlight>
                  <a:srgbClr val="00FF00"/>
                </a:highlight>
                <a:latin typeface="Arial" panose="020B0604020202020204" pitchFamily="34" charset="0"/>
                <a:ea typeface="Calibri" panose="020F0502020204030204" pitchFamily="34" charset="0"/>
                <a:cs typeface="Arial" panose="020B0604020202020204" pitchFamily="34" charset="0"/>
              </a:rPr>
              <a:t>ce droit, la Commission prépare et met en œuvre, avec la collaboration du travailleur et de l’employeur, si la participation de ce dernier est requise</a:t>
            </a:r>
            <a:r>
              <a:rPr lang="fr-CA" sz="1600" dirty="0">
                <a:latin typeface="Arial" panose="020B0604020202020204" pitchFamily="34" charset="0"/>
                <a:ea typeface="Calibri" panose="020F0502020204030204" pitchFamily="34" charset="0"/>
                <a:cs typeface="Arial" panose="020B0604020202020204" pitchFamily="34" charset="0"/>
              </a:rPr>
              <a:t>, un plan individualisé de réadaptation qui peut comprendre, selon les besoins du travailleur, un programme de réadaptation sociale et professionnelle.</a:t>
            </a:r>
            <a:endParaRPr lang="fr-CA"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600"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600" dirty="0">
              <a:latin typeface="Calibri" panose="020F0502020204030204" pitchFamily="34" charset="0"/>
              <a:ea typeface="Calibri" panose="020F0502020204030204" pitchFamily="34" charset="0"/>
              <a:cs typeface="Arial" panose="020B0604020202020204" pitchFamily="34" charset="0"/>
            </a:endParaRPr>
          </a:p>
          <a:p>
            <a:r>
              <a:rPr lang="fr-CA" sz="1600" dirty="0">
                <a:latin typeface="Arial" panose="020B0604020202020204" pitchFamily="34" charset="0"/>
                <a:ea typeface="Calibri" panose="020F0502020204030204" pitchFamily="34" charset="0"/>
              </a:rPr>
              <a:t>Ce plan peut être modifié, avec la collaboration du travailleur </a:t>
            </a:r>
            <a:r>
              <a:rPr lang="fr-CA" sz="1600" b="1" dirty="0">
                <a:highlight>
                  <a:srgbClr val="00FF00"/>
                </a:highlight>
                <a:latin typeface="Arial" panose="020B0604020202020204" pitchFamily="34" charset="0"/>
                <a:ea typeface="Calibri" panose="020F0502020204030204" pitchFamily="34" charset="0"/>
              </a:rPr>
              <a:t>et de l’employeur, le cas échéant</a:t>
            </a:r>
            <a:r>
              <a:rPr lang="fr-CA" sz="1600" dirty="0">
                <a:latin typeface="Arial" panose="020B0604020202020204" pitchFamily="34" charset="0"/>
                <a:ea typeface="Calibri" panose="020F0502020204030204" pitchFamily="34" charset="0"/>
              </a:rPr>
              <a:t>, pour tenir compte de circonstances nouvelles.</a:t>
            </a:r>
            <a:endParaRPr lang="fr-CA" sz="1600" dirty="0"/>
          </a:p>
          <a:p>
            <a:pPr lvl="1" algn="just"/>
            <a:endParaRPr lang="fr-CA" sz="1500" dirty="0"/>
          </a:p>
          <a:p>
            <a:pPr marL="0" marR="0" lvl="0" indent="0" algn="just" defTabSz="914400" rtl="0" eaLnBrk="1" fontAlgn="auto" latinLnBrk="0" hangingPunct="1">
              <a:lnSpc>
                <a:spcPct val="107000"/>
              </a:lnSpc>
              <a:spcBef>
                <a:spcPts val="0"/>
              </a:spcBef>
              <a:spcAft>
                <a:spcPts val="816"/>
              </a:spcAft>
              <a:buClrTx/>
              <a:buSzTx/>
              <a:buFontTx/>
              <a:buNone/>
              <a:tabLst/>
              <a:defRPr/>
            </a:pPr>
            <a:endParaRPr lang="fr-CA" sz="1800" dirty="0">
              <a:solidFill>
                <a:schemeClr val="tx1">
                  <a:alpha val="80000"/>
                </a:schemeClr>
              </a:solidFill>
            </a:endParaRPr>
          </a:p>
          <a:p>
            <a:pPr algn="just">
              <a:lnSpc>
                <a:spcPct val="107000"/>
              </a:lnSpc>
              <a:spcAft>
                <a:spcPts val="816"/>
              </a:spcAft>
            </a:pPr>
            <a:r>
              <a:rPr lang="fr-CA" sz="1800" dirty="0">
                <a:latin typeface="Arial" panose="020B0604020202020204" pitchFamily="34" charset="0"/>
                <a:ea typeface="Calibri" panose="020F0502020204030204" pitchFamily="34" charset="0"/>
                <a:cs typeface="Arial" panose="020B0604020202020204" pitchFamily="34" charset="0"/>
              </a:rPr>
              <a:t>SECTION I</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strike="sngStrike" dirty="0">
                <a:latin typeface="Arial" panose="020B0604020202020204" pitchFamily="34" charset="0"/>
                <a:ea typeface="Calibri" panose="020F0502020204030204" pitchFamily="34" charset="0"/>
                <a:cs typeface="Arial" panose="020B0604020202020204" pitchFamily="34" charset="0"/>
              </a:rPr>
              <a:t>DROIT À LA RÉADAPTATION</a:t>
            </a:r>
            <a:endParaRPr lang="fr-CA" sz="1800" dirty="0">
              <a:latin typeface="Calibri" panose="020F0502020204030204" pitchFamily="34" charset="0"/>
              <a:ea typeface="Calibri" panose="020F0502020204030204" pitchFamily="34" charset="0"/>
              <a:cs typeface="Arial" panose="020B0604020202020204" pitchFamily="34" charset="0"/>
            </a:endParaRPr>
          </a:p>
          <a:p>
            <a:r>
              <a:rPr lang="fr-CA" sz="1800" b="1" strike="sngStrike" dirty="0">
                <a:latin typeface="Arial" panose="020B0604020202020204" pitchFamily="34" charset="0"/>
                <a:ea typeface="Calibri" panose="020F0502020204030204" pitchFamily="34" charset="0"/>
              </a:rPr>
              <a:t>145</a:t>
            </a:r>
            <a:r>
              <a:rPr lang="fr-CA" sz="1800" strike="sngStrike" dirty="0">
                <a:latin typeface="Arial" panose="020B0604020202020204" pitchFamily="34" charset="0"/>
                <a:ea typeface="Calibri" panose="020F0502020204030204" pitchFamily="34" charset="0"/>
              </a:rPr>
              <a:t>. Le travailleur qui, en raison de la lésion professionnelle dont il a été victime, </a:t>
            </a:r>
            <a:r>
              <a:rPr lang="fr-CA" sz="1800" b="1" strike="sngStrike" dirty="0">
                <a:latin typeface="Arial" panose="020B0604020202020204" pitchFamily="34" charset="0"/>
                <a:ea typeface="Calibri" panose="020F0502020204030204" pitchFamily="34" charset="0"/>
              </a:rPr>
              <a:t>subit une atteinte permanente</a:t>
            </a:r>
            <a:r>
              <a:rPr lang="fr-CA" sz="1800" strike="sngStrike" dirty="0">
                <a:latin typeface="Arial" panose="020B0604020202020204" pitchFamily="34" charset="0"/>
                <a:ea typeface="Calibri" panose="020F0502020204030204" pitchFamily="34" charset="0"/>
              </a:rPr>
              <a:t> à son intégrité physique ou psychique a droit, dans la mesure prévue par le présent chapitre, à la réadaptation que requiert son état en vue de sa </a:t>
            </a:r>
            <a:r>
              <a:rPr lang="fr-CA" sz="1800" strike="sngStrike" dirty="0">
                <a:highlight>
                  <a:srgbClr val="FFFF00"/>
                </a:highlight>
                <a:latin typeface="Arial" panose="020B0604020202020204" pitchFamily="34" charset="0"/>
                <a:ea typeface="Calibri" panose="020F0502020204030204" pitchFamily="34" charset="0"/>
              </a:rPr>
              <a:t>réinsertion sociale </a:t>
            </a:r>
            <a:r>
              <a:rPr lang="fr-CA" sz="1800" strike="sngStrike" dirty="0">
                <a:latin typeface="Arial" panose="020B0604020202020204" pitchFamily="34" charset="0"/>
                <a:ea typeface="Calibri" panose="020F0502020204030204" pitchFamily="34" charset="0"/>
              </a:rPr>
              <a:t>et professionnelle.</a:t>
            </a:r>
          </a:p>
          <a:p>
            <a:r>
              <a:rPr lang="fr-CA" sz="1800" dirty="0">
                <a:latin typeface="Arial" panose="020B0604020202020204" pitchFamily="34" charset="0"/>
                <a:ea typeface="Calibri" panose="020F0502020204030204" pitchFamily="34" charset="0"/>
              </a:rPr>
              <a:t>Plus de réinsertion sociale, et fortement encadré par les règlements. LES AUTRES RÉADAPTATION SONT PRÉVUES À PARTIR DE 146.</a:t>
            </a:r>
          </a:p>
          <a:p>
            <a:endParaRPr lang="fr-CA" sz="1800" strike="sngStrike" dirty="0">
              <a:latin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145. La Commission peut, dès qu’elle accepte une réclamation pour une lésion professionnelle et avant la consolidation de cette lésion, accorder au travailleur des mesures de réadaptation adaptées à son état de santé et visant à favoriser sa réinsertion professionnelle, dans les cas et aux conditions prévus au présent chapitre et par règlement.</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À cette fin, la Commission peut, en collaboration avec le travailleur et l’employeur, mettre en œuvre chez l’employeur des mesures favorisant la réintégration du travailleur, notamment en développant sa capacité à reprendre graduellement les tâches que comporte son emploi.</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145.1. Lorsque la Commission estime, avant la consolidation de la lésion professionnelle d’un travailleur, que celui-ci aura vraisemblablement droit à un plan individualisé de réadaptation en raison de la nature de sa lésion professionnelle, elle peut, dans un but autre que de favoriser la réinsertion professionnelle du travailleur, accorder à celui-ci des mesures de réadaptation requises par son état de santé, dans les cas et aux conditions prévus au présent chapitre et par règlement.</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145.2. La Commission doit, avant d’accorder ou de mettre en œuvre une mesure de réadaptation en </a:t>
            </a:r>
            <a:r>
              <a:rPr lang="fr-CA" sz="1800" b="1" dirty="0" err="1">
                <a:highlight>
                  <a:srgbClr val="00FFFF"/>
                </a:highlight>
                <a:latin typeface="Arial" panose="020B0604020202020204" pitchFamily="34" charset="0"/>
                <a:ea typeface="Calibri" panose="020F0502020204030204" pitchFamily="34" charset="0"/>
                <a:cs typeface="Arial" panose="020B0604020202020204" pitchFamily="34" charset="0"/>
              </a:rPr>
              <a:t>vertue</a:t>
            </a: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 de la présente section, soumettre celle-ci au professionnel de la santé qui a charge du travailleur, sauf si cette mesure n’a aucun effet sur l’état de santé de ce dernier.</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FF"/>
                </a:highlight>
                <a:latin typeface="Arial" panose="020B0604020202020204" pitchFamily="34" charset="0"/>
                <a:ea typeface="Calibri" panose="020F0502020204030204" pitchFamily="34" charset="0"/>
                <a:cs typeface="Arial" panose="020B0604020202020204" pitchFamily="34" charset="0"/>
              </a:rPr>
              <a:t>Le professionnel de la santé approuve la mesure qui lui est soumise s’il est d’avis qu’elle est appropriée à l’état de santé du travailleur.</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i="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145.3. Les mesures de réadaptation accordées par la Commission en vertu de la présente section prennent fin à la première des dates suivantes :</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 la date de la consolidation de la lésion professionnelle du travailleur;</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2° la date à laquelle les mesures sont réalisées;</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3° la date à laquelle la Commission détermine que les mesures ne sont plus nécessaires ou appropriées.</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Malgré la consolidation de la lésion professionnelle du travailleur, une mesure accordée par la Commission en vertu de la présente section peut être maintenue ou incluse, le cas échéant, dans le plan individualisé de réadaptation visé à l’article 146.</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145.4. Lorsque l’employeur procède à une assignation temporaire durant la réalisation de mesures de réadaptation prévues à la présente section, seules celles qui compromettent cette assignation doivent être interrompues.</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145.5. Lorsque la Commission met en </a:t>
            </a:r>
            <a:r>
              <a:rPr lang="fr-CA" sz="1800" b="1" dirty="0" err="1">
                <a:highlight>
                  <a:srgbClr val="00FF00"/>
                </a:highlight>
                <a:latin typeface="Arial" panose="020B0604020202020204" pitchFamily="34" charset="0"/>
                <a:ea typeface="Calibri" panose="020F0502020204030204" pitchFamily="34" charset="0"/>
                <a:cs typeface="Arial" panose="020B0604020202020204" pitchFamily="34" charset="0"/>
              </a:rPr>
              <a:t>oeuvre</a:t>
            </a: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 des mesures en vertu du deuxième alinéa de l’article 145, l’employeur peut choisir, conformément aux règles établies par règlement, l’une des options prévues au deuxième alinéa de l’article 180.</a:t>
            </a:r>
            <a:endParaRPr lang="fr-CA" sz="1800" dirty="0">
              <a:latin typeface="Calibri" panose="020F0502020204030204" pitchFamily="34" charset="0"/>
              <a:ea typeface="Calibri" panose="020F050202020403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16</a:t>
            </a:fld>
            <a:endParaRPr lang="fr-CA"/>
          </a:p>
        </p:txBody>
      </p:sp>
    </p:spTree>
    <p:extLst>
      <p:ext uri="{BB962C8B-B14F-4D97-AF65-F5344CB8AC3E}">
        <p14:creationId xmlns:p14="http://schemas.microsoft.com/office/powerpoint/2010/main" val="67627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3237">
              <a:defRPr/>
            </a:pPr>
            <a:r>
              <a:rPr lang="fr-CA" dirty="0"/>
              <a:t>Délai de 60 jours pour contester devant le TAT une décision rendue en révision (avant = 45 jours) </a:t>
            </a:r>
            <a:r>
              <a:rPr lang="fr-CA" dirty="0">
                <a:solidFill>
                  <a:schemeClr val="accent1"/>
                </a:solidFill>
              </a:rPr>
              <a:t>[EEV = 6 avril 2023]</a:t>
            </a:r>
          </a:p>
          <a:p>
            <a:pPr algn="just">
              <a:lnSpc>
                <a:spcPct val="107000"/>
              </a:lnSpc>
              <a:spcAft>
                <a:spcPts val="816"/>
              </a:spcAft>
            </a:pP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360.</a:t>
            </a: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 Une personne qui se croit lésée par une décision rendue par la Commission peut, à son choix, en demander la révision dans les </a:t>
            </a: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30 jours</a:t>
            </a: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 de sa notification ou la contester devant le Tribunal administratif du travail dans les </a:t>
            </a:r>
            <a:r>
              <a:rPr lang="fr-CA" sz="1800" b="1" dirty="0">
                <a:highlight>
                  <a:srgbClr val="00FF00"/>
                </a:highlight>
                <a:latin typeface="Arial" panose="020B0604020202020204" pitchFamily="34" charset="0"/>
                <a:ea typeface="Calibri" panose="020F0502020204030204" pitchFamily="34" charset="0"/>
                <a:cs typeface="Arial" panose="020B0604020202020204" pitchFamily="34" charset="0"/>
              </a:rPr>
              <a:t>60 jours</a:t>
            </a: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 de sa notification dans les cas suivants :</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1° lorsque la décision porte sur un sujet visé aux paragraphes 1° à 5° du premier alinéa de l’article 212 à la suite d’un avis rendu par le Bureau d’évaluation médicale, au deuxième alinéa de l’article 230 à la suite d’un avis rendu par un comité spécial ou au deuxième alinéa de l’article 233.5 à la suite d’un rapport produit par un comité des maladies professionnelles oncologiques;</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2° lorsque la décision est rendue en vertu des chapitres IX ou X.</a:t>
            </a:r>
            <a:endParaRPr lang="fr-CA" sz="1800" dirty="0">
              <a:latin typeface="Calibri" panose="020F0502020204030204" pitchFamily="34" charset="0"/>
              <a:ea typeface="Calibri" panose="020F0502020204030204" pitchFamily="34" charset="0"/>
              <a:cs typeface="Arial" panose="020B0604020202020204" pitchFamily="34" charset="0"/>
            </a:endParaRPr>
          </a:p>
          <a:p>
            <a:pPr marL="458841" algn="just">
              <a:lnSpc>
                <a:spcPct val="107000"/>
              </a:lnSpc>
              <a:spcAft>
                <a:spcPts val="816"/>
              </a:spcAft>
            </a:pP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Dans les cas visés au paragraphe 1° du premier alinéa, la Commission ou le Tribunal peut, le cas échéant, décider de toute question faisant l’objet de la décision.</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 </a:t>
            </a:r>
            <a:endParaRPr lang="fr-CA" sz="18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dirty="0">
                <a:highlight>
                  <a:srgbClr val="00FF00"/>
                </a:highlight>
                <a:latin typeface="Arial" panose="020B0604020202020204" pitchFamily="34" charset="0"/>
                <a:ea typeface="Calibri" panose="020F0502020204030204" pitchFamily="34" charset="0"/>
                <a:cs typeface="Arial" panose="020B0604020202020204" pitchFamily="34" charset="0"/>
              </a:rPr>
              <a:t>Lorsqu’une décision qui fait l’objet d’une demande de révision est également contestée devant le Tribunal, ce dernier défère l’affaire à la Commission pour qu’elle en dispose en révision.</a:t>
            </a:r>
            <a:endParaRPr lang="fr-CA" sz="1800" dirty="0">
              <a:latin typeface="Calibri" panose="020F0502020204030204" pitchFamily="34" charset="0"/>
              <a:ea typeface="Calibri" panose="020F0502020204030204" pitchFamily="34" charset="0"/>
              <a:cs typeface="Arial" panose="020B0604020202020204" pitchFamily="34" charset="0"/>
            </a:endParaRPr>
          </a:p>
          <a:p>
            <a:endParaRPr lang="fr-CA" dirty="0"/>
          </a:p>
          <a:p>
            <a:pPr algn="just">
              <a:spcBef>
                <a:spcPts val="1117"/>
              </a:spcBef>
            </a:pPr>
            <a:r>
              <a:rPr lang="fr-FR" sz="1800" b="1" dirty="0">
                <a:solidFill>
                  <a:srgbClr val="000000"/>
                </a:solidFill>
                <a:latin typeface="Arial" panose="020B0604020202020204" pitchFamily="34" charset="0"/>
              </a:rPr>
              <a:t>212.</a:t>
            </a:r>
            <a:r>
              <a:rPr lang="fr-FR" b="0" i="0" dirty="0">
                <a:solidFill>
                  <a:srgbClr val="333333"/>
                </a:solidFill>
                <a:effectLst/>
                <a:latin typeface="Arial" panose="020B0604020202020204" pitchFamily="34" charset="0"/>
              </a:rPr>
              <a:t> L’employeur qui a droit d’accès au dossier que la Commission possède au sujet d’une lésion professionnelle dont a été victime un travailleur peut contester l’attestation ou le rapport du professionnel de la santé qui a charge du travailleur, s’il obtient un rapport d’un professionnel de la santé qui, après avoir examiné le travailleur, infirme les conclusions de ce professionnel de la santé quant à l’un ou plusieurs des sujets suivants:1°  le diagnostic;</a:t>
            </a:r>
          </a:p>
          <a:p>
            <a:pPr algn="just">
              <a:spcBef>
                <a:spcPts val="1117"/>
              </a:spcBef>
            </a:pPr>
            <a:r>
              <a:rPr lang="fr-FR" b="0" i="0" dirty="0">
                <a:solidFill>
                  <a:srgbClr val="333333"/>
                </a:solidFill>
                <a:effectLst/>
                <a:latin typeface="Arial" panose="020B0604020202020204" pitchFamily="34" charset="0"/>
              </a:rPr>
              <a:t>2°  la date ou la période prévisible de consolidation de la lésion;</a:t>
            </a:r>
          </a:p>
          <a:p>
            <a:pPr algn="just">
              <a:spcBef>
                <a:spcPts val="1117"/>
              </a:spcBef>
            </a:pPr>
            <a:r>
              <a:rPr lang="fr-FR" b="0" i="0" dirty="0">
                <a:solidFill>
                  <a:srgbClr val="333333"/>
                </a:solidFill>
                <a:effectLst/>
                <a:latin typeface="Arial" panose="020B0604020202020204" pitchFamily="34" charset="0"/>
              </a:rPr>
              <a:t>3°  la nature, la nécessité, la suffisance ou la durée des soins ou des traitements administrés ou prescrits;</a:t>
            </a:r>
          </a:p>
          <a:p>
            <a:pPr algn="just">
              <a:spcBef>
                <a:spcPts val="1117"/>
              </a:spcBef>
            </a:pPr>
            <a:r>
              <a:rPr lang="fr-FR" b="0" i="0" dirty="0">
                <a:solidFill>
                  <a:srgbClr val="333333"/>
                </a:solidFill>
                <a:effectLst/>
                <a:latin typeface="Arial" panose="020B0604020202020204" pitchFamily="34" charset="0"/>
              </a:rPr>
              <a:t>4°  l’existence ou le pourcentage d’atteinte permanente à l’intégrité physique ou psychique du travailleur;</a:t>
            </a:r>
          </a:p>
          <a:p>
            <a:pPr algn="just">
              <a:spcBef>
                <a:spcPts val="1117"/>
              </a:spcBef>
            </a:pPr>
            <a:r>
              <a:rPr lang="fr-FR" b="0" i="0" dirty="0">
                <a:solidFill>
                  <a:srgbClr val="333333"/>
                </a:solidFill>
                <a:effectLst/>
                <a:latin typeface="Arial" panose="020B0604020202020204" pitchFamily="34" charset="0"/>
              </a:rPr>
              <a:t>5°  l’existence ou l’évaluation des limitations fonctionnelles du travailleur.</a:t>
            </a: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17</a:t>
            </a:fld>
            <a:endParaRPr lang="fr-CA"/>
          </a:p>
        </p:txBody>
      </p:sp>
    </p:spTree>
    <p:extLst>
      <p:ext uri="{BB962C8B-B14F-4D97-AF65-F5344CB8AC3E}">
        <p14:creationId xmlns:p14="http://schemas.microsoft.com/office/powerpoint/2010/main" val="3591121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3237">
              <a:defRPr/>
            </a:pPr>
            <a:r>
              <a:rPr lang="fr-CA" dirty="0"/>
              <a:t>Respect des principes de Meredith: la LATMP est là </a:t>
            </a:r>
            <a:r>
              <a:rPr lang="fr-CA" dirty="0" err="1"/>
              <a:t>pcq</a:t>
            </a:r>
            <a:r>
              <a:rPr lang="fr-CA" dirty="0"/>
              <a:t> on ne peut plus poursuivre nos employeurs: LA LOI27 NE RESPECTE PAS LE CONTRAT SOCIAL.</a:t>
            </a:r>
          </a:p>
          <a:p>
            <a:pPr defTabSz="933237">
              <a:defRPr/>
            </a:pPr>
            <a:r>
              <a:rPr lang="fr-CA" dirty="0"/>
              <a:t>L’ Obligation de </a:t>
            </a:r>
            <a:r>
              <a:rPr lang="fr-CA" dirty="0">
                <a:solidFill>
                  <a:schemeClr val="accent5"/>
                </a:solidFill>
              </a:rPr>
              <a:t>déclaration des accidents </a:t>
            </a:r>
            <a:r>
              <a:rPr lang="fr-CA" dirty="0"/>
              <a:t>du travail par l’employeur n’est pas touché. Reste un manque au QC, le fardeau est sur le T.</a:t>
            </a:r>
          </a:p>
          <a:p>
            <a:pPr defTabSz="933237">
              <a:defRPr/>
            </a:pPr>
            <a:r>
              <a:rPr lang="fr-CA" dirty="0"/>
              <a:t>L’accommodement obligatoire: bon dans son essence, mais qu’est-ce qu’il arrive si le milieu de travail est toxique et que l’employeur refuse de faire des changements? Et si l’employeur accommode la victime pour seulement la mettre à pied un an plus tard sous des prétexte de réorganisation ou de contrainte économique? La personne perds tout…</a:t>
            </a:r>
          </a:p>
          <a:p>
            <a:pPr defTabSz="933237">
              <a:defRPr/>
            </a:pPr>
            <a:r>
              <a:rPr lang="fr-CA" dirty="0"/>
              <a:t>TOUTE UNE JURISPRUDENCE À REFAIRE…</a:t>
            </a: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18</a:t>
            </a:fld>
            <a:endParaRPr lang="fr-CA"/>
          </a:p>
        </p:txBody>
      </p:sp>
    </p:spTree>
    <p:extLst>
      <p:ext uri="{BB962C8B-B14F-4D97-AF65-F5344CB8AC3E}">
        <p14:creationId xmlns:p14="http://schemas.microsoft.com/office/powerpoint/2010/main" val="3061288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solidFill>
                  <a:srgbClr val="FFFFFF"/>
                </a:solidFill>
              </a:rPr>
              <a:t>Les travaux réglementaires à la CNESST: qu’est-ce que ça va donner? Le CA de la CNESST devient responsable du maintien de l’intégrité du régime SST.</a:t>
            </a:r>
          </a:p>
          <a:p>
            <a:r>
              <a:rPr lang="fr-CA" dirty="0">
                <a:solidFill>
                  <a:srgbClr val="FFFFFF"/>
                </a:solidFill>
              </a:rPr>
              <a:t>Importance de la mobilisation et de la collaboration avec la société civile, incluant les associations de défense des </a:t>
            </a:r>
            <a:r>
              <a:rPr lang="fr-CA" dirty="0" err="1">
                <a:solidFill>
                  <a:srgbClr val="FFFFFF"/>
                </a:solidFill>
              </a:rPr>
              <a:t>travailleur·euses</a:t>
            </a:r>
            <a:r>
              <a:rPr lang="fr-CA" dirty="0">
                <a:solidFill>
                  <a:srgbClr val="FFFFFF"/>
                </a:solidFill>
              </a:rPr>
              <a:t> </a:t>
            </a:r>
            <a:r>
              <a:rPr lang="fr-CA" dirty="0" err="1">
                <a:solidFill>
                  <a:srgbClr val="FFFFFF"/>
                </a:solidFill>
              </a:rPr>
              <a:t>non-syndiqué·es</a:t>
            </a:r>
            <a:endParaRPr lang="fr-CA" dirty="0">
              <a:solidFill>
                <a:srgbClr val="FFFFFF"/>
              </a:solidFill>
            </a:endParaRPr>
          </a:p>
          <a:p>
            <a:r>
              <a:rPr lang="fr-CA" dirty="0">
                <a:solidFill>
                  <a:srgbClr val="FFFFFF"/>
                </a:solidFill>
              </a:rPr>
              <a:t>La lutte n’est pas terminée!</a:t>
            </a: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19</a:t>
            </a:fld>
            <a:endParaRPr lang="fr-CA"/>
          </a:p>
        </p:txBody>
      </p:sp>
    </p:spTree>
    <p:extLst>
      <p:ext uri="{BB962C8B-B14F-4D97-AF65-F5344CB8AC3E}">
        <p14:creationId xmlns:p14="http://schemas.microsoft.com/office/powerpoint/2010/main" val="1110283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2</a:t>
            </a:fld>
            <a:endParaRPr lang="fr-CA"/>
          </a:p>
        </p:txBody>
      </p:sp>
    </p:spTree>
    <p:extLst>
      <p:ext uri="{BB962C8B-B14F-4D97-AF65-F5344CB8AC3E}">
        <p14:creationId xmlns:p14="http://schemas.microsoft.com/office/powerpoint/2010/main" val="58958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3</a:t>
            </a:fld>
            <a:endParaRPr lang="fr-CA"/>
          </a:p>
        </p:txBody>
      </p:sp>
    </p:spTree>
    <p:extLst>
      <p:ext uri="{BB962C8B-B14F-4D97-AF65-F5344CB8AC3E}">
        <p14:creationId xmlns:p14="http://schemas.microsoft.com/office/powerpoint/2010/main" val="126864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4</a:t>
            </a:fld>
            <a:endParaRPr lang="fr-CA"/>
          </a:p>
        </p:txBody>
      </p:sp>
    </p:spTree>
    <p:extLst>
      <p:ext uri="{BB962C8B-B14F-4D97-AF65-F5344CB8AC3E}">
        <p14:creationId xmlns:p14="http://schemas.microsoft.com/office/powerpoint/2010/main" val="230718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5</a:t>
            </a:fld>
            <a:endParaRPr lang="fr-CA"/>
          </a:p>
        </p:txBody>
      </p:sp>
    </p:spTree>
    <p:extLst>
      <p:ext uri="{BB962C8B-B14F-4D97-AF65-F5344CB8AC3E}">
        <p14:creationId xmlns:p14="http://schemas.microsoft.com/office/powerpoint/2010/main" val="61776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solidFill>
                  <a:schemeClr val="tx1">
                    <a:alpha val="80000"/>
                  </a:schemeClr>
                </a:solidFill>
              </a:rPr>
              <a:t>Aussi à 51 à la fin: </a:t>
            </a:r>
          </a:p>
          <a:p>
            <a:r>
              <a:rPr lang="fr-CA" dirty="0">
                <a:solidFill>
                  <a:schemeClr val="tx1">
                    <a:alpha val="80000"/>
                  </a:schemeClr>
                </a:solidFill>
              </a:rPr>
              <a:t>Aux fins du paragraphe 16° du premier alinéa, dans le cas d’une situation de violence conjugale ou familiale, l’employeur est tenu de prendre les mesures lorsqu’il sait ou devrait raisonnablement savoir que le travailleur est exposé à cette violence.</a:t>
            </a:r>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6</a:t>
            </a:fld>
            <a:endParaRPr lang="fr-CA"/>
          </a:p>
        </p:txBody>
      </p:sp>
    </p:spTree>
    <p:extLst>
      <p:ext uri="{BB962C8B-B14F-4D97-AF65-F5344CB8AC3E}">
        <p14:creationId xmlns:p14="http://schemas.microsoft.com/office/powerpoint/2010/main" val="235538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a:t>Multiétablisement</a:t>
            </a:r>
            <a:r>
              <a:rPr lang="fr-CA" dirty="0"/>
              <a:t>: seul recul obtenu: EU ÉGARD À LA DISTANCE</a:t>
            </a:r>
          </a:p>
          <a:p>
            <a:endParaRPr lang="fr-CA" dirty="0"/>
          </a:p>
          <a:p>
            <a:r>
              <a:rPr lang="fr-CA" b="1" dirty="0"/>
              <a:t>Programme de prévention: </a:t>
            </a:r>
            <a:r>
              <a:rPr lang="fr-CA" dirty="0"/>
              <a:t>art. 59: </a:t>
            </a:r>
            <a:r>
              <a:rPr lang="fr-CA" b="0" dirty="0"/>
              <a:t>Doit tenir compte prog. de santé au travail prévu nouvel art. 107, aussi </a:t>
            </a:r>
            <a:r>
              <a:rPr lang="fr-CA" dirty="0">
                <a:solidFill>
                  <a:srgbClr val="000000"/>
                </a:solidFill>
                <a:highlight>
                  <a:srgbClr val="00FF00"/>
                </a:highlight>
                <a:latin typeface="Arial" panose="020B0604020202020204" pitchFamily="34" charset="0"/>
                <a:ea typeface="Calibri" panose="020F0502020204030204" pitchFamily="34" charset="0"/>
              </a:rPr>
              <a:t>ainsi que, le cas échéant, des recommandations du comité de santé et de sécurité et prévoir notamment: ° l’identification et l’analyse des risques pouvant affecter la santé des travailleurs de l’établissement, dont les risques chimiques, biologiques, physiques, ergonomiques et psychosociaux liés au travail, ainsi que de ceux pouvant affecter leur sécurité;</a:t>
            </a:r>
            <a:endParaRPr lang="fr-CA" dirty="0">
              <a:solidFill>
                <a:srgbClr val="000000"/>
              </a:solidFill>
              <a:latin typeface="Times" panose="02020603050405020304" pitchFamily="18" charset="0"/>
              <a:ea typeface="Calibri" panose="020F0502020204030204" pitchFamily="34" charset="0"/>
            </a:endParaRPr>
          </a:p>
          <a:p>
            <a:pPr marL="458841" algn="just">
              <a:spcAft>
                <a:spcPts val="995"/>
              </a:spcAft>
            </a:pPr>
            <a:r>
              <a:rPr lang="fr-CA" dirty="0">
                <a:solidFill>
                  <a:srgbClr val="000000"/>
                </a:solidFill>
                <a:highlight>
                  <a:srgbClr val="00FF00"/>
                </a:highlight>
                <a:latin typeface="Arial" panose="020B0604020202020204" pitchFamily="34" charset="0"/>
                <a:ea typeface="Calibri" panose="020F0502020204030204" pitchFamily="34" charset="0"/>
              </a:rPr>
              <a:t>2° les mesures et les priorités d’action permettant d’éliminer ou, à défaut, de contrôler les risques identifiés en privilégiant la hiérarchie des mesures de prévention établie par règlement ainsi que les échéanciers pour l’accomplissement de ces mesures et de ces priorités;</a:t>
            </a:r>
            <a:endParaRPr lang="fr-CA" dirty="0">
              <a:solidFill>
                <a:srgbClr val="000000"/>
              </a:solidFill>
              <a:latin typeface="Times" panose="02020603050405020304" pitchFamily="18" charset="0"/>
              <a:ea typeface="Calibri" panose="020F0502020204030204" pitchFamily="34" charset="0"/>
            </a:endParaRPr>
          </a:p>
          <a:p>
            <a:pPr marL="458841" algn="just">
              <a:spcAft>
                <a:spcPts val="995"/>
              </a:spcAft>
            </a:pPr>
            <a:r>
              <a:rPr lang="fr-CA" dirty="0">
                <a:solidFill>
                  <a:srgbClr val="000000"/>
                </a:solidFill>
                <a:highlight>
                  <a:srgbClr val="00FF00"/>
                </a:highlight>
                <a:latin typeface="Arial" panose="020B0604020202020204" pitchFamily="34" charset="0"/>
                <a:ea typeface="Calibri" panose="020F0502020204030204" pitchFamily="34" charset="0"/>
              </a:rPr>
              <a:t>3° les mesures de surveillance, d’évaluation, d’entretien et de suivi permettant de s’assurer que les risques identifiés sont éliminés ou contrôlés;</a:t>
            </a:r>
            <a:endParaRPr lang="fr-CA" dirty="0">
              <a:solidFill>
                <a:srgbClr val="000000"/>
              </a:solidFill>
              <a:latin typeface="Times" panose="02020603050405020304" pitchFamily="18" charset="0"/>
              <a:ea typeface="Calibri" panose="020F0502020204030204" pitchFamily="34" charset="0"/>
            </a:endParaRPr>
          </a:p>
          <a:p>
            <a:pPr marL="458841" algn="just">
              <a:spcAft>
                <a:spcPts val="995"/>
              </a:spcAft>
            </a:pPr>
            <a:r>
              <a:rPr lang="fr-CA" dirty="0">
                <a:solidFill>
                  <a:srgbClr val="000000"/>
                </a:solidFill>
                <a:highlight>
                  <a:srgbClr val="00FF00"/>
                </a:highlight>
                <a:latin typeface="Arial" panose="020B0604020202020204" pitchFamily="34" charset="0"/>
                <a:ea typeface="Calibri" panose="020F0502020204030204" pitchFamily="34" charset="0"/>
              </a:rPr>
              <a:t>4° l’identification des moyens et des équipements de protection individuels qui, tout en étant conformes aux règlements, sont les mieux adaptés pour répondre aux besoins des travailleurs de l’établissement;</a:t>
            </a:r>
            <a:endParaRPr lang="fr-CA" dirty="0">
              <a:solidFill>
                <a:srgbClr val="000000"/>
              </a:solidFill>
              <a:latin typeface="Times" panose="02020603050405020304" pitchFamily="18" charset="0"/>
              <a:ea typeface="Calibri" panose="020F0502020204030204" pitchFamily="34" charset="0"/>
            </a:endParaRPr>
          </a:p>
          <a:p>
            <a:pPr marL="458841" algn="just">
              <a:spcAft>
                <a:spcPts val="995"/>
              </a:spcAft>
            </a:pPr>
            <a:r>
              <a:rPr lang="fr-CA" dirty="0">
                <a:solidFill>
                  <a:srgbClr val="000000"/>
                </a:solidFill>
                <a:highlight>
                  <a:srgbClr val="00FF00"/>
                </a:highlight>
                <a:latin typeface="Arial" panose="020B0604020202020204" pitchFamily="34" charset="0"/>
                <a:ea typeface="Calibri" panose="020F0502020204030204" pitchFamily="34" charset="0"/>
              </a:rPr>
              <a:t>5° les programmes de formation et d’information en matière de santé et de sécurité du travail;</a:t>
            </a:r>
            <a:endParaRPr lang="fr-CA" dirty="0">
              <a:solidFill>
                <a:srgbClr val="000000"/>
              </a:solidFill>
              <a:latin typeface="Times" panose="02020603050405020304" pitchFamily="18" charset="0"/>
              <a:ea typeface="Calibri" panose="020F0502020204030204" pitchFamily="34" charset="0"/>
            </a:endParaRPr>
          </a:p>
          <a:p>
            <a:pPr marL="458841" algn="just">
              <a:spcAft>
                <a:spcPts val="995"/>
              </a:spcAft>
            </a:pPr>
            <a:r>
              <a:rPr lang="fr-CA" dirty="0">
                <a:solidFill>
                  <a:srgbClr val="000000"/>
                </a:solidFill>
                <a:highlight>
                  <a:srgbClr val="00FF00"/>
                </a:highlight>
                <a:latin typeface="Arial" panose="020B0604020202020204" pitchFamily="34" charset="0"/>
                <a:ea typeface="Calibri" panose="020F0502020204030204" pitchFamily="34" charset="0"/>
              </a:rPr>
              <a:t>6° les examens de santé de pré-embauche et les examens de santé en cours d’emploi exigés par règlement;</a:t>
            </a:r>
            <a:endParaRPr lang="fr-CA" dirty="0">
              <a:solidFill>
                <a:srgbClr val="000000"/>
              </a:solidFill>
              <a:latin typeface="Times" panose="02020603050405020304" pitchFamily="18" charset="0"/>
              <a:ea typeface="Calibri" panose="020F0502020204030204" pitchFamily="34" charset="0"/>
            </a:endParaRPr>
          </a:p>
          <a:p>
            <a:pPr marL="458841" algn="just">
              <a:spcAft>
                <a:spcPts val="995"/>
              </a:spcAft>
            </a:pPr>
            <a:r>
              <a:rPr lang="fr-CA" dirty="0">
                <a:solidFill>
                  <a:srgbClr val="000000"/>
                </a:solidFill>
                <a:highlight>
                  <a:srgbClr val="00FF00"/>
                </a:highlight>
                <a:latin typeface="Arial" panose="020B0604020202020204" pitchFamily="34" charset="0"/>
                <a:ea typeface="Calibri" panose="020F0502020204030204" pitchFamily="34" charset="0"/>
              </a:rPr>
              <a:t>7° l’établissement et la mise à jour d’une liste des matières dangereuses utilisées dans l’établissement et des contaminants qui peuvent y être émis;</a:t>
            </a:r>
            <a:endParaRPr lang="fr-CA" dirty="0">
              <a:solidFill>
                <a:srgbClr val="000000"/>
              </a:solidFill>
              <a:latin typeface="Times" panose="02020603050405020304" pitchFamily="18" charset="0"/>
              <a:ea typeface="Calibri" panose="020F0502020204030204" pitchFamily="34" charset="0"/>
            </a:endParaRPr>
          </a:p>
          <a:p>
            <a:r>
              <a:rPr lang="fr-CA" dirty="0">
                <a:highlight>
                  <a:srgbClr val="00FF00"/>
                </a:highlight>
                <a:latin typeface="Arial" panose="020B0604020202020204" pitchFamily="34" charset="0"/>
                <a:ea typeface="Calibri" panose="020F0502020204030204" pitchFamily="34" charset="0"/>
              </a:rPr>
              <a:t>8° le maintien d’un service adéquat de premiers soins pour répondre aux urgences (plan action n’a pas obligations 6 7 8)</a:t>
            </a:r>
          </a:p>
          <a:p>
            <a:pPr defTabSz="933237">
              <a:defRPr/>
            </a:pPr>
            <a:r>
              <a:rPr lang="fr-CA" b="1" dirty="0">
                <a:highlight>
                  <a:srgbClr val="00FF00"/>
                </a:highlight>
                <a:latin typeface="Arial" panose="020B0604020202020204" pitchFamily="34" charset="0"/>
              </a:rPr>
              <a:t>Art. 60: </a:t>
            </a: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Il doit transmettre au comité SST. Aussi à la Commission, tous les trois ans </a:t>
            </a:r>
            <a:r>
              <a:rPr lang="fr-CA" dirty="0">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rPr>
              <a:t>à compter de la date de mise en application du programme</a:t>
            </a: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 sur le formulaire qu’elle prescrit, les priorités d’action déterminées dans le cadre de son programme de prévention</a:t>
            </a:r>
            <a:r>
              <a:rPr lang="fr-CA" dirty="0">
                <a:solidFill>
                  <a:srgbClr val="000000"/>
                </a:solidFill>
                <a:highlight>
                  <a:srgbClr val="FF00FF"/>
                </a:highlight>
                <a:latin typeface="Arial" panose="020B0604020202020204" pitchFamily="34" charset="0"/>
                <a:ea typeface="Calibri" panose="020F0502020204030204" pitchFamily="34" charset="0"/>
                <a:cs typeface="Arial" panose="020B0604020202020204" pitchFamily="34" charset="0"/>
              </a:rPr>
              <a:t>, l’état d’avancement des mesures prévues ainsi que le suivi de celles</a:t>
            </a: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 qu’il a mises en place pour éliminer et contrôler les risques identifiés pour ces priorités.</a:t>
            </a:r>
          </a:p>
          <a:p>
            <a:pPr defTabSz="933237">
              <a:defRPr/>
            </a:pPr>
            <a:endParaRPr lang="fr-CA"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33237">
              <a:defRPr/>
            </a:pPr>
            <a:r>
              <a:rPr lang="en-US" dirty="0">
                <a:latin typeface="+mj-lt"/>
              </a:rPr>
              <a:t>COMITÉ DE SANTÉ ET SÉCURITÉ</a:t>
            </a:r>
          </a:p>
          <a:p>
            <a:pPr defTabSz="933237">
              <a:defRPr/>
            </a:pPr>
            <a:r>
              <a:rPr lang="en-US" dirty="0">
                <a:latin typeface="+mj-lt"/>
              </a:rPr>
              <a:t>Rencontre </a:t>
            </a:r>
            <a:r>
              <a:rPr lang="en-US" dirty="0" err="1">
                <a:latin typeface="+mj-lt"/>
              </a:rPr>
              <a:t>trimestrielle</a:t>
            </a:r>
            <a:r>
              <a:rPr lang="en-US" dirty="0">
                <a:latin typeface="+mj-lt"/>
              </a:rPr>
              <a:t> à </a:t>
            </a:r>
            <a:r>
              <a:rPr lang="en-US" dirty="0" err="1">
                <a:latin typeface="+mj-lt"/>
              </a:rPr>
              <a:t>moins</a:t>
            </a:r>
            <a:r>
              <a:rPr lang="en-US" dirty="0">
                <a:latin typeface="+mj-lt"/>
              </a:rPr>
              <a:t> </a:t>
            </a:r>
            <a:r>
              <a:rPr lang="en-US" dirty="0" err="1">
                <a:latin typeface="+mj-lt"/>
              </a:rPr>
              <a:t>d’entente</a:t>
            </a:r>
            <a:r>
              <a:rPr lang="en-US" dirty="0">
                <a:latin typeface="+mj-lt"/>
              </a:rPr>
              <a:t>, </a:t>
            </a:r>
            <a:r>
              <a:rPr lang="en-US" dirty="0" err="1">
                <a:latin typeface="+mj-lt"/>
              </a:rPr>
              <a:t>ou</a:t>
            </a:r>
            <a:r>
              <a:rPr lang="en-US" dirty="0">
                <a:latin typeface="+mj-lt"/>
              </a:rPr>
              <a:t> </a:t>
            </a:r>
            <a:r>
              <a:rPr lang="en-US" dirty="0" err="1">
                <a:latin typeface="+mj-lt"/>
              </a:rPr>
              <a:t>sinon</a:t>
            </a:r>
            <a:r>
              <a:rPr lang="en-US" dirty="0">
                <a:latin typeface="+mj-lt"/>
              </a:rPr>
              <a:t> </a:t>
            </a:r>
            <a:r>
              <a:rPr lang="en-US" dirty="0" err="1">
                <a:latin typeface="+mj-lt"/>
              </a:rPr>
              <a:t>ce</a:t>
            </a:r>
            <a:r>
              <a:rPr lang="en-US" dirty="0">
                <a:latin typeface="+mj-lt"/>
              </a:rPr>
              <a:t> qui </a:t>
            </a:r>
            <a:r>
              <a:rPr lang="en-US" dirty="0" err="1">
                <a:latin typeface="+mj-lt"/>
              </a:rPr>
              <a:t>est</a:t>
            </a:r>
            <a:r>
              <a:rPr lang="en-US" dirty="0">
                <a:latin typeface="+mj-lt"/>
              </a:rPr>
              <a:t> </a:t>
            </a:r>
            <a:r>
              <a:rPr lang="en-US" dirty="0" err="1">
                <a:latin typeface="+mj-lt"/>
              </a:rPr>
              <a:t>prévu</a:t>
            </a:r>
            <a:r>
              <a:rPr lang="en-US" dirty="0">
                <a:latin typeface="+mj-lt"/>
              </a:rPr>
              <a:t> par </a:t>
            </a:r>
            <a:r>
              <a:rPr lang="en-US" dirty="0" err="1">
                <a:latin typeface="+mj-lt"/>
              </a:rPr>
              <a:t>réglement</a:t>
            </a:r>
            <a:r>
              <a:rPr lang="en-US" dirty="0">
                <a:latin typeface="+mj-lt"/>
              </a:rPr>
              <a:t>. : </a:t>
            </a:r>
            <a:r>
              <a:rPr lang="en-US" dirty="0" err="1">
                <a:latin typeface="+mj-lt"/>
              </a:rPr>
              <a:t>ce</a:t>
            </a:r>
            <a:r>
              <a:rPr lang="en-US" dirty="0">
                <a:latin typeface="+mj-lt"/>
              </a:rPr>
              <a:t> qui </a:t>
            </a:r>
            <a:r>
              <a:rPr lang="en-US" dirty="0" err="1">
                <a:latin typeface="+mj-lt"/>
              </a:rPr>
              <a:t>va</a:t>
            </a:r>
            <a:r>
              <a:rPr lang="en-US" dirty="0">
                <a:latin typeface="+mj-lt"/>
              </a:rPr>
              <a:t> arriver </a:t>
            </a:r>
            <a:r>
              <a:rPr lang="en-US" dirty="0" err="1">
                <a:latin typeface="+mj-lt"/>
              </a:rPr>
              <a:t>si</a:t>
            </a:r>
            <a:r>
              <a:rPr lang="en-US" dirty="0">
                <a:latin typeface="+mj-lt"/>
              </a:rPr>
              <a:t> pas de </a:t>
            </a:r>
            <a:r>
              <a:rPr lang="en-US" dirty="0" err="1">
                <a:latin typeface="+mj-lt"/>
              </a:rPr>
              <a:t>rég</a:t>
            </a:r>
            <a:r>
              <a:rPr lang="en-US" dirty="0">
                <a:latin typeface="+mj-lt"/>
              </a:rPr>
              <a:t>. </a:t>
            </a:r>
            <a:r>
              <a:rPr lang="en-US" dirty="0" err="1">
                <a:latin typeface="+mj-lt"/>
              </a:rPr>
              <a:t>En</a:t>
            </a:r>
            <a:r>
              <a:rPr lang="en-US" dirty="0">
                <a:latin typeface="+mj-lt"/>
              </a:rPr>
              <a:t> prevention??</a:t>
            </a:r>
          </a:p>
          <a:p>
            <a:pPr defTabSz="933237">
              <a:defRPr/>
            </a:pPr>
            <a:r>
              <a:rPr lang="fr-CA" b="1" dirty="0">
                <a:solidFill>
                  <a:srgbClr val="000000"/>
                </a:solidFill>
                <a:highlight>
                  <a:srgbClr val="00FFFF"/>
                </a:highlight>
                <a:latin typeface="Arial" panose="020B0604020202020204" pitchFamily="34" charset="0"/>
                <a:ea typeface="Times New Roman" panose="02020603050405020304" pitchFamily="18" charset="0"/>
              </a:rPr>
              <a:t>Art. 78: fonction comité SST: </a:t>
            </a:r>
          </a:p>
          <a:p>
            <a:pPr defTabSz="933237">
              <a:defRPr/>
            </a:pPr>
            <a:r>
              <a:rPr lang="fr-CA" dirty="0">
                <a:solidFill>
                  <a:srgbClr val="333333"/>
                </a:solidFill>
                <a:latin typeface="Arial" panose="020B0604020202020204" pitchFamily="34" charset="0"/>
                <a:ea typeface="Times New Roman" panose="02020603050405020304" pitchFamily="18" charset="0"/>
              </a:rPr>
              <a:t>5°  de prendre connaissance des autres éléments du programme de prévention </a:t>
            </a:r>
            <a:r>
              <a:rPr lang="fr-CA" b="1" dirty="0">
                <a:solidFill>
                  <a:srgbClr val="000000"/>
                </a:solidFill>
                <a:highlight>
                  <a:srgbClr val="00FF00"/>
                </a:highlight>
                <a:latin typeface="Arial" panose="020B0604020202020204" pitchFamily="34" charset="0"/>
                <a:ea typeface="Calibri" panose="020F0502020204030204" pitchFamily="34" charset="0"/>
              </a:rPr>
              <a:t>de</a:t>
            </a:r>
            <a:r>
              <a:rPr lang="fr-CA" dirty="0">
                <a:solidFill>
                  <a:srgbClr val="000000"/>
                </a:solidFill>
                <a:highlight>
                  <a:srgbClr val="00FF00"/>
                </a:highlight>
                <a:latin typeface="Arial" panose="020B0604020202020204" pitchFamily="34" charset="0"/>
                <a:ea typeface="Calibri" panose="020F0502020204030204" pitchFamily="34" charset="0"/>
              </a:rPr>
              <a:t> </a:t>
            </a:r>
            <a:r>
              <a:rPr lang="fr-CA" b="1" dirty="0">
                <a:solidFill>
                  <a:srgbClr val="000000"/>
                </a:solidFill>
                <a:highlight>
                  <a:srgbClr val="00FF00"/>
                </a:highlight>
                <a:latin typeface="Arial" panose="020B0604020202020204" pitchFamily="34" charset="0"/>
                <a:ea typeface="Calibri" panose="020F0502020204030204" pitchFamily="34" charset="0"/>
              </a:rPr>
              <a:t>collaborer à son élaboration, à sa mise à jour et à son suivi</a:t>
            </a:r>
            <a:r>
              <a:rPr lang="fr-CA" dirty="0">
                <a:solidFill>
                  <a:srgbClr val="000000"/>
                </a:solidFill>
                <a:latin typeface="Arial" panose="020B0604020202020204" pitchFamily="34" charset="0"/>
                <a:ea typeface="Calibri" panose="020F0502020204030204" pitchFamily="34" charset="0"/>
              </a:rPr>
              <a:t> </a:t>
            </a:r>
            <a:r>
              <a:rPr lang="fr-CA" dirty="0">
                <a:solidFill>
                  <a:srgbClr val="333333"/>
                </a:solidFill>
                <a:latin typeface="Arial" panose="020B0604020202020204" pitchFamily="34" charset="0"/>
                <a:ea typeface="Times New Roman" panose="02020603050405020304" pitchFamily="18" charset="0"/>
              </a:rPr>
              <a:t>et de faire des recommandations à l’employeur; AU LIEU DE DANS LA LSST DE 1979 : </a:t>
            </a:r>
            <a:r>
              <a:rPr lang="fr-CA" dirty="0">
                <a:solidFill>
                  <a:srgbClr val="333333"/>
                </a:solidFill>
                <a:latin typeface="Arial" panose="020B0604020202020204" pitchFamily="34" charset="0"/>
                <a:ea typeface="Times New Roman" panose="02020603050405020304" pitchFamily="18" charset="0"/>
                <a:cs typeface="Arial" panose="020B0604020202020204" pitchFamily="34" charset="0"/>
              </a:rPr>
              <a:t>5°  de prendre connaissance des autres éléments du programme de prévention et de faire des recommandations à l’employeur; (AVANCÉE?? LA SEULE PLACE PAS UN RECUL D’UN RECUL??)</a:t>
            </a:r>
            <a:endParaRPr lang="fr-CA" b="1" dirty="0">
              <a:solidFill>
                <a:srgbClr val="000000"/>
              </a:solidFill>
              <a:highlight>
                <a:srgbClr val="00FFFF"/>
              </a:highlight>
              <a:latin typeface="Arial" panose="020B0604020202020204" pitchFamily="34" charset="0"/>
              <a:ea typeface="Times New Roman" panose="02020603050405020304" pitchFamily="18" charset="0"/>
            </a:endParaRPr>
          </a:p>
          <a:p>
            <a:pPr defTabSz="933237">
              <a:defRPr/>
            </a:pPr>
            <a:r>
              <a:rPr lang="fr-CA" b="1" dirty="0">
                <a:solidFill>
                  <a:srgbClr val="000000"/>
                </a:solidFill>
                <a:highlight>
                  <a:srgbClr val="00FFFF"/>
                </a:highlight>
                <a:latin typeface="Arial" panose="020B0604020202020204" pitchFamily="34" charset="0"/>
                <a:ea typeface="Times New Roman" panose="02020603050405020304" pitchFamily="18" charset="0"/>
              </a:rPr>
              <a:t>5.1° de faire des recommandations à l’employeur quant à l’opportunité de demander la collaboration d’un intervenant en santé au travail dans l’élaboration des éléments de santé de son programme de prévention; AU LIEU DU CHOIX DU MÉDECIN RESPONSABLE</a:t>
            </a:r>
          </a:p>
          <a:p>
            <a:pPr defTabSz="933237">
              <a:defRPr/>
            </a:pPr>
            <a:r>
              <a:rPr lang="fr-CA" dirty="0">
                <a:solidFill>
                  <a:srgbClr val="000000"/>
                </a:solidFill>
                <a:highlight>
                  <a:srgbClr val="00FFFF"/>
                </a:highlight>
                <a:latin typeface="Arial" panose="020B0604020202020204" pitchFamily="34" charset="0"/>
                <a:ea typeface="Calibri" panose="020F0502020204030204" pitchFamily="34" charset="0"/>
              </a:rPr>
              <a:t>NOUVEL AJOUT: </a:t>
            </a:r>
          </a:p>
          <a:p>
            <a:pPr defTabSz="933237">
              <a:defRPr/>
            </a:pPr>
            <a:r>
              <a:rPr lang="fr-CA" dirty="0">
                <a:solidFill>
                  <a:srgbClr val="333333"/>
                </a:solidFill>
                <a:latin typeface="Arial" panose="020B0604020202020204" pitchFamily="34" charset="0"/>
                <a:ea typeface="Times New Roman" panose="02020603050405020304" pitchFamily="18" charset="0"/>
                <a:cs typeface="Arial" panose="020B0604020202020204" pitchFamily="34" charset="0"/>
              </a:rPr>
              <a:t>8°</a:t>
            </a:r>
            <a:r>
              <a:rPr lang="fr-CA" b="1" dirty="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de confier</a:t>
            </a:r>
            <a:r>
              <a:rPr lang="fr-CA" b="1" dirty="0">
                <a:solidFill>
                  <a:srgbClr val="000000"/>
                </a:solidFill>
                <a:highlight>
                  <a:srgbClr val="FF00FF"/>
                </a:highlight>
                <a:latin typeface="Arial" panose="020B0604020202020204" pitchFamily="34" charset="0"/>
                <a:ea typeface="Calibri" panose="020F0502020204030204" pitchFamily="34" charset="0"/>
                <a:cs typeface="Arial" panose="020B0604020202020204" pitchFamily="34" charset="0"/>
              </a:rPr>
              <a:t>, en prévoyant le temps nécessaire à leur accomplissement, </a:t>
            </a:r>
            <a:r>
              <a:rPr lang="fr-CA" b="1" dirty="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des mandats spécifiques à des membres du comité, notamment au représentant en santé et en sécurité, afin que ce dernier exerce des fonctions additionnelles à celles prévues à l’article 90</a:t>
            </a:r>
            <a:r>
              <a:rPr lang="fr-CA"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fr-CA" dirty="0">
              <a:latin typeface="Calibri" panose="020F0502020204030204" pitchFamily="34" charset="0"/>
              <a:ea typeface="Calibri" panose="020F0502020204030204" pitchFamily="34" charset="0"/>
              <a:cs typeface="Arial" panose="020B0604020202020204" pitchFamily="34" charset="0"/>
            </a:endParaRPr>
          </a:p>
          <a:p>
            <a:pPr defTabSz="933237">
              <a:defRPr/>
            </a:pPr>
            <a:endParaRPr lang="fr-CA" dirty="0">
              <a:solidFill>
                <a:srgbClr val="000000"/>
              </a:solidFill>
              <a:latin typeface="Times" panose="02020603050405020304" pitchFamily="18" charset="0"/>
              <a:ea typeface="Calibri" panose="020F0502020204030204" pitchFamily="34" charset="0"/>
            </a:endParaRPr>
          </a:p>
          <a:p>
            <a:pPr defTabSz="933237">
              <a:defRPr/>
            </a:pPr>
            <a:r>
              <a:rPr lang="fr-CA" dirty="0"/>
              <a:t>Membre comité </a:t>
            </a:r>
            <a:r>
              <a:rPr lang="fr-CA" dirty="0" err="1"/>
              <a:t>sst</a:t>
            </a:r>
            <a:r>
              <a:rPr lang="fr-CA" dirty="0"/>
              <a:t> doivent suivre formation</a:t>
            </a:r>
          </a:p>
          <a:p>
            <a:pPr defTabSz="933237">
              <a:defRPr/>
            </a:pPr>
            <a:endParaRPr lang="fr-CA" dirty="0"/>
          </a:p>
          <a:p>
            <a:pPr defTabSz="933237">
              <a:defRPr/>
            </a:pPr>
            <a:r>
              <a:rPr lang="fr-CA" dirty="0"/>
              <a:t>REPRÉSENTANT EN SANTÉ ET SÉCURITÉ</a:t>
            </a:r>
          </a:p>
          <a:p>
            <a:pPr defTabSz="933237">
              <a:defRPr/>
            </a:pPr>
            <a:r>
              <a:rPr lang="fr-CA" b="1" dirty="0">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rPr>
              <a:t>ART. 90: </a:t>
            </a:r>
            <a:r>
              <a:rPr lang="fr-CA" dirty="0">
                <a:solidFill>
                  <a:srgbClr val="333333"/>
                </a:solidFill>
                <a:latin typeface="Arial" panose="020B0604020202020204" pitchFamily="34" charset="0"/>
                <a:ea typeface="Times New Roman" panose="02020603050405020304" pitchFamily="18" charset="0"/>
              </a:rPr>
              <a:t>4°  de faire les recommandations qu’il juge opportunes, </a:t>
            </a:r>
            <a:r>
              <a:rPr lang="fr-CA" b="1" dirty="0">
                <a:highlight>
                  <a:srgbClr val="00FF00"/>
                </a:highlight>
                <a:latin typeface="Arial" panose="020B0604020202020204" pitchFamily="34" charset="0"/>
                <a:ea typeface="Calibri" panose="020F0502020204030204" pitchFamily="34" charset="0"/>
              </a:rPr>
              <a:t>incluant celles concernant les risques psychosociaux liés au travail,</a:t>
            </a:r>
            <a:r>
              <a:rPr lang="fr-CA" dirty="0">
                <a:solidFill>
                  <a:srgbClr val="333333"/>
                </a:solidFill>
                <a:latin typeface="Arial" panose="020B0604020202020204" pitchFamily="34" charset="0"/>
                <a:ea typeface="Times New Roman" panose="02020603050405020304" pitchFamily="18" charset="0"/>
              </a:rPr>
              <a:t> au comité de santé et de sécurité ou, à défaut, aux travailleurs ou à leur association accréditée et à l’employeur</a:t>
            </a:r>
          </a:p>
          <a:p>
            <a:pPr defTabSz="933237">
              <a:defRPr/>
            </a:pPr>
            <a:endParaRPr lang="fr-CA" b="1" dirty="0">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endParaRPr>
          </a:p>
          <a:p>
            <a:pPr defTabSz="933237">
              <a:defRPr/>
            </a:pPr>
            <a:r>
              <a:rPr lang="fr-CA" dirty="0">
                <a:solidFill>
                  <a:srgbClr val="333333"/>
                </a:solidFill>
                <a:highlight>
                  <a:srgbClr val="00FFFF"/>
                </a:highlight>
                <a:latin typeface="Arial" panose="020B0604020202020204" pitchFamily="34" charset="0"/>
                <a:ea typeface="Times New Roman" panose="02020603050405020304" pitchFamily="18" charset="0"/>
              </a:rPr>
              <a:t>9° de collaborer à l’élaboration et à la mise en application du programme de prévention ou du </a:t>
            </a:r>
            <a:r>
              <a:rPr lang="fr-CA" dirty="0" err="1">
                <a:solidFill>
                  <a:srgbClr val="333333"/>
                </a:solidFill>
                <a:highlight>
                  <a:srgbClr val="00FFFF"/>
                </a:highlight>
                <a:latin typeface="Arial" panose="020B0604020202020204" pitchFamily="34" charset="0"/>
                <a:ea typeface="Times New Roman" panose="02020603050405020304" pitchFamily="18" charset="0"/>
              </a:rPr>
              <a:t>du</a:t>
            </a:r>
            <a:r>
              <a:rPr lang="fr-CA" dirty="0">
                <a:solidFill>
                  <a:srgbClr val="333333"/>
                </a:solidFill>
                <a:highlight>
                  <a:srgbClr val="00FFFF"/>
                </a:highlight>
                <a:latin typeface="Arial" panose="020B0604020202020204" pitchFamily="34" charset="0"/>
                <a:ea typeface="Times New Roman" panose="02020603050405020304" pitchFamily="18" charset="0"/>
              </a:rPr>
              <a:t> plan d’action devant être élaboré et mis en application par l’employeur en adressant par écrit des recommandations à ce dernier ainsi qu’en participant à l’identification et à l’analyse des risques pouvant affecter la santé et la sécurité des travailleurs de l’établissement et à l’identification des contaminants et des matières </a:t>
            </a:r>
            <a:r>
              <a:rPr lang="fr-CA" dirty="0" err="1">
                <a:solidFill>
                  <a:srgbClr val="333333"/>
                </a:solidFill>
                <a:highlight>
                  <a:srgbClr val="00FFFF"/>
                </a:highlight>
                <a:latin typeface="Arial" panose="020B0604020202020204" pitchFamily="34" charset="0"/>
                <a:ea typeface="Times New Roman" panose="02020603050405020304" pitchFamily="18" charset="0"/>
              </a:rPr>
              <a:t>dangareuses</a:t>
            </a:r>
            <a:r>
              <a:rPr lang="fr-CA" dirty="0">
                <a:solidFill>
                  <a:srgbClr val="333333"/>
                </a:solidFill>
                <a:highlight>
                  <a:srgbClr val="00FFFF"/>
                </a:highlight>
                <a:latin typeface="Arial" panose="020B0604020202020204" pitchFamily="34" charset="0"/>
                <a:ea typeface="Times New Roman" panose="02020603050405020304" pitchFamily="18" charset="0"/>
              </a:rPr>
              <a:t> présents sur les lieux de </a:t>
            </a:r>
            <a:r>
              <a:rPr lang="fr-CA" dirty="0" err="1">
                <a:solidFill>
                  <a:srgbClr val="333333"/>
                </a:solidFill>
                <a:highlight>
                  <a:srgbClr val="00FFFF"/>
                </a:highlight>
                <a:latin typeface="Arial" panose="020B0604020202020204" pitchFamily="34" charset="0"/>
                <a:ea typeface="Times New Roman" panose="02020603050405020304" pitchFamily="18" charset="0"/>
              </a:rPr>
              <a:t>travai</a:t>
            </a:r>
            <a:endParaRPr lang="fr-CA" b="1" dirty="0">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endParaRPr>
          </a:p>
          <a:p>
            <a:pPr defTabSz="933237">
              <a:defRPr/>
            </a:pPr>
            <a:r>
              <a:rPr lang="fr-CA" b="1" dirty="0">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rPr>
              <a:t>ART. 92: Le temps qu’il peut consacrer à l’exercice de ses autres fonctions est déterminé par une entente entre les membres du comité de santé et de sécurité de l’établissement, à défaut d’entente, le temps minimal dans le cas et selon les conditions prévues par règlement, s’applique. </a:t>
            </a:r>
            <a:endParaRPr lang="fr-CA" dirty="0">
              <a:latin typeface="Calibri" panose="020F0502020204030204" pitchFamily="34" charset="0"/>
              <a:ea typeface="Calibri" panose="020F0502020204030204" pitchFamily="34" charset="0"/>
              <a:cs typeface="Arial" panose="020B0604020202020204" pitchFamily="34" charset="0"/>
            </a:endParaRPr>
          </a:p>
          <a:p>
            <a:pPr defTabSz="933237">
              <a:defRPr/>
            </a:pPr>
            <a:endParaRPr lang="fr-CA" dirty="0"/>
          </a:p>
          <a:p>
            <a:pPr defTabSz="933237">
              <a:defRPr/>
            </a:pPr>
            <a:r>
              <a:rPr lang="fr-CA" dirty="0"/>
              <a:t>PLAN D’ACTION ET AGENT DE LIAISON</a:t>
            </a:r>
          </a:p>
          <a:p>
            <a:pPr defTabSz="933237">
              <a:defRPr/>
            </a:pPr>
            <a:endParaRPr lang="en-US" dirty="0">
              <a:solidFill>
                <a:schemeClr val="accent1"/>
              </a:solidFill>
              <a:latin typeface="+mj-lt"/>
            </a:endParaRPr>
          </a:p>
          <a:p>
            <a:pPr algn="just">
              <a:lnSpc>
                <a:spcPct val="107000"/>
              </a:lnSpc>
              <a:spcAft>
                <a:spcPts val="816"/>
              </a:spcAft>
            </a:pPr>
            <a:r>
              <a:rPr lang="fr-CA" b="1" dirty="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rPr>
              <a:t>97.2. L’agent de liaison en santé et en sécurité a pour fonction de coopérer avec l’employeur afin de faciliter la communication des informations en matière de santé et de sécurité entre ce dernier et les travailleurs de l’établissement. </a:t>
            </a:r>
            <a:endParaRPr lang="fr-CA"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b="1" dirty="0">
                <a:highlight>
                  <a:srgbClr val="00FFFF"/>
                </a:highlight>
                <a:latin typeface="Arial" panose="020B0604020202020204" pitchFamily="34" charset="0"/>
                <a:ea typeface="Times New Roman" panose="02020603050405020304" pitchFamily="18" charset="0"/>
                <a:cs typeface="Arial" panose="020B0604020202020204" pitchFamily="34" charset="0"/>
              </a:rPr>
              <a:t> </a:t>
            </a:r>
            <a:endParaRPr lang="fr-CA"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b="1" dirty="0">
                <a:solidFill>
                  <a:srgbClr val="000000"/>
                </a:solidFill>
                <a:highlight>
                  <a:srgbClr val="00FFFF"/>
                </a:highlight>
                <a:latin typeface="Arial" panose="020B0604020202020204" pitchFamily="34" charset="0"/>
                <a:ea typeface="Times New Roman" panose="02020603050405020304" pitchFamily="18" charset="0"/>
                <a:cs typeface="Arial" panose="020B0604020202020204" pitchFamily="34" charset="0"/>
              </a:rPr>
              <a:t>Il a également pour fonction de porter plainte à la commission.</a:t>
            </a:r>
            <a:endParaRPr lang="fr-CA"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b="1" dirty="0">
                <a:highlight>
                  <a:srgbClr val="00FFFF"/>
                </a:highlight>
                <a:latin typeface="Arial" panose="020B0604020202020204" pitchFamily="34" charset="0"/>
                <a:ea typeface="Times New Roman" panose="02020603050405020304" pitchFamily="18" charset="0"/>
                <a:cs typeface="Arial" panose="020B0604020202020204" pitchFamily="34" charset="0"/>
              </a:rPr>
              <a:t> </a:t>
            </a:r>
            <a:endParaRPr lang="fr-CA" dirty="0">
              <a:latin typeface="Calibri" panose="020F0502020204030204" pitchFamily="34" charset="0"/>
              <a:ea typeface="Calibri" panose="020F0502020204030204" pitchFamily="34" charset="0"/>
              <a:cs typeface="Arial" panose="020B0604020202020204" pitchFamily="34" charset="0"/>
            </a:endParaRPr>
          </a:p>
          <a:p>
            <a:r>
              <a:rPr lang="fr-CA" b="1" dirty="0">
                <a:highlight>
                  <a:srgbClr val="00FFFF"/>
                </a:highlight>
                <a:latin typeface="Arial" panose="020B0604020202020204" pitchFamily="34" charset="0"/>
                <a:ea typeface="Times New Roman" panose="02020603050405020304" pitchFamily="18" charset="0"/>
              </a:rPr>
              <a:t>97.3. L’agent de liaison en santé et en sécurité </a:t>
            </a:r>
            <a:r>
              <a:rPr lang="fr-CA" b="1" dirty="0">
                <a:highlight>
                  <a:srgbClr val="FF00FF"/>
                </a:highlight>
                <a:latin typeface="Arial" panose="020B0604020202020204" pitchFamily="34" charset="0"/>
                <a:ea typeface="Times New Roman" panose="02020603050405020304" pitchFamily="18" charset="0"/>
              </a:rPr>
              <a:t>collabore à l’élaboration et à la mise en application </a:t>
            </a:r>
            <a:r>
              <a:rPr lang="fr-CA" b="1" dirty="0">
                <a:highlight>
                  <a:srgbClr val="00FFFF"/>
                </a:highlight>
                <a:latin typeface="Arial" panose="020B0604020202020204" pitchFamily="34" charset="0"/>
                <a:ea typeface="Times New Roman" panose="02020603050405020304" pitchFamily="18" charset="0"/>
              </a:rPr>
              <a:t>du programme de prévention ou du plan d’action élaboré et mis en application par l’employeur en adressant par écrit des recommandations à ce dernier. L’agent peut également faire des recommandations écrites sur l’identification des risques en milieu de travail. L’employeur est tenu de répondre à une recommandation dans un délai de 30 jours</a:t>
            </a:r>
            <a:endParaRPr lang="fr-CA"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33237">
              <a:defRPr/>
            </a:pPr>
            <a:endParaRPr lang="fr-CA" dirty="0">
              <a:latin typeface="Calibri" panose="020F0502020204030204" pitchFamily="34" charset="0"/>
              <a:ea typeface="Calibri" panose="020F0502020204030204" pitchFamily="34" charset="0"/>
              <a:cs typeface="Arial" panose="020B0604020202020204" pitchFamily="34" charset="0"/>
            </a:endParaRP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7</a:t>
            </a:fld>
            <a:endParaRPr lang="fr-CA"/>
          </a:p>
        </p:txBody>
      </p:sp>
    </p:spTree>
    <p:extLst>
      <p:ext uri="{BB962C8B-B14F-4D97-AF65-F5344CB8AC3E}">
        <p14:creationId xmlns:p14="http://schemas.microsoft.com/office/powerpoint/2010/main" val="3492858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Faire commentaires sur le travail difficile des travaux réglementaires. Très long, difficile arriver consensus. </a:t>
            </a:r>
          </a:p>
          <a:p>
            <a:r>
              <a:rPr lang="fr-CA" dirty="0"/>
              <a:t>Inaction de la CNESST depuis 40 ans, Inaction du gouvernement. En quoi possibilité amélioration? </a:t>
            </a:r>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8</a:t>
            </a:fld>
            <a:endParaRPr lang="fr-CA"/>
          </a:p>
        </p:txBody>
      </p:sp>
    </p:spTree>
    <p:extLst>
      <p:ext uri="{BB962C8B-B14F-4D97-AF65-F5344CB8AC3E}">
        <p14:creationId xmlns:p14="http://schemas.microsoft.com/office/powerpoint/2010/main" val="138515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3237">
              <a:defRPr/>
            </a:pPr>
            <a:r>
              <a:rPr lang="fr-CA" sz="1800">
                <a:solidFill>
                  <a:schemeClr val="tx1">
                    <a:alpha val="80000"/>
                  </a:schemeClr>
                </a:solidFill>
              </a:rPr>
              <a:t>Puisque le comité de santé et de sécurité ait perdu la possibilité de démettre de ses fonctions le médecin, les représentants et représentantes des personnes salariées devrons utiliser d’autres ressources, comme les plaintes au Collège des médecins ou auprès de la DSP pour faire démettre un médecin chargé de la santé au travail.</a:t>
            </a:r>
          </a:p>
          <a:p>
            <a:endParaRPr lang="fr-CA" sz="1800" b="1">
              <a:solidFill>
                <a:srgbClr val="000000"/>
              </a:solidFill>
              <a:latin typeface="Arial" panose="020B0604020202020204" pitchFamily="34" charset="0"/>
              <a:ea typeface="Calibri" panose="020F0502020204030204" pitchFamily="34" charset="0"/>
            </a:endParaRPr>
          </a:p>
          <a:p>
            <a:r>
              <a:rPr lang="fr-CA" sz="1800" b="1">
                <a:solidFill>
                  <a:srgbClr val="000000"/>
                </a:solidFill>
                <a:latin typeface="Arial" panose="020B0604020202020204" pitchFamily="34" charset="0"/>
                <a:ea typeface="Calibri" panose="020F0502020204030204" pitchFamily="34" charset="0"/>
              </a:rPr>
              <a:t>48.1. </a:t>
            </a:r>
            <a:r>
              <a:rPr lang="fr-CA" sz="1800">
                <a:solidFill>
                  <a:srgbClr val="000000"/>
                </a:solidFill>
                <a:latin typeface="Arial" panose="020B0604020202020204" pitchFamily="34" charset="0"/>
                <a:ea typeface="Calibri" panose="020F0502020204030204" pitchFamily="34" charset="0"/>
              </a:rPr>
              <a:t>Le directeur national de santé publique nommé en vertu de la Loi sur le ministère de la Santé et des Services sociaux (chapitre M-19.2) élabore </a:t>
            </a:r>
            <a:r>
              <a:rPr lang="fr-CA" sz="1800">
                <a:highlight>
                  <a:srgbClr val="00FFFF"/>
                </a:highlight>
                <a:latin typeface="Arial" panose="020B0604020202020204" pitchFamily="34" charset="0"/>
                <a:ea typeface="Calibri" panose="020F0502020204030204" pitchFamily="34" charset="0"/>
              </a:rPr>
              <a:t>et met à jour</a:t>
            </a:r>
            <a:r>
              <a:rPr lang="fr-CA" sz="1800">
                <a:latin typeface="Arial" panose="020B0604020202020204" pitchFamily="34" charset="0"/>
                <a:ea typeface="Calibri" panose="020F0502020204030204" pitchFamily="34" charset="0"/>
              </a:rPr>
              <a:t> </a:t>
            </a:r>
            <a:r>
              <a:rPr lang="fr-CA" sz="1800">
                <a:solidFill>
                  <a:srgbClr val="000000"/>
                </a:solidFill>
                <a:latin typeface="Arial" panose="020B0604020202020204" pitchFamily="34" charset="0"/>
                <a:ea typeface="Calibri" panose="020F0502020204030204" pitchFamily="34" charset="0"/>
              </a:rPr>
              <a:t>les protocoles visant l’identification des dangers et les conditions </a:t>
            </a:r>
            <a:r>
              <a:rPr lang="fr-CA" sz="1800">
                <a:highlight>
                  <a:srgbClr val="00FFFF"/>
                </a:highlight>
                <a:latin typeface="Arial" panose="020B0604020202020204" pitchFamily="34" charset="0"/>
                <a:ea typeface="Calibri" panose="020F0502020204030204" pitchFamily="34" charset="0"/>
              </a:rPr>
              <a:t>du travail</a:t>
            </a:r>
            <a:r>
              <a:rPr lang="fr-CA" sz="1800" b="1" i="1" u="sng">
                <a:latin typeface="Arial" panose="020B0604020202020204" pitchFamily="34" charset="0"/>
                <a:ea typeface="Calibri" panose="020F0502020204030204" pitchFamily="34" charset="0"/>
              </a:rPr>
              <a:t> </a:t>
            </a:r>
            <a:r>
              <a:rPr lang="fr-CA" sz="1800">
                <a:solidFill>
                  <a:srgbClr val="000000"/>
                </a:solidFill>
                <a:latin typeface="Arial" panose="020B0604020202020204" pitchFamily="34" charset="0"/>
                <a:ea typeface="Calibri" panose="020F0502020204030204" pitchFamily="34" charset="0"/>
              </a:rPr>
              <a:t>qui y sont associées aux fins de l’exercice des droits prévus aux articles 40, 41, 46 et 47 </a:t>
            </a:r>
            <a:r>
              <a:rPr lang="fr-CA" sz="1800">
                <a:latin typeface="Arial" panose="020B0604020202020204" pitchFamily="34" charset="0"/>
                <a:ea typeface="Calibri" panose="020F0502020204030204" pitchFamily="34" charset="0"/>
              </a:rPr>
              <a:t>qui répondent notamment aux besoins que la Commission lui communique. Le RETRAIT PRÉVENTIF DE LA FEMME ENCEINTE SERA ENCADRÉ PAR DES PROTOCOLES, MAIS C’EST LE MÉDECIN TRAITANT QUI DEMEURE LA PERSONNE RESSOURCE POUR ÉMETTRE LE CERTIFICAT DE RETRAIT PRÉVENTIF.</a:t>
            </a:r>
          </a:p>
          <a:p>
            <a:endParaRPr lang="fr-CA" sz="1800">
              <a:latin typeface="Arial" panose="020B0604020202020204" pitchFamily="34" charset="0"/>
            </a:endParaRPr>
          </a:p>
          <a:p>
            <a:pPr defTabSz="933237">
              <a:defRPr/>
            </a:pPr>
            <a:r>
              <a:rPr lang="fr-CA" sz="1800">
                <a:latin typeface="Arial" panose="020B0604020202020204" pitchFamily="34" charset="0"/>
              </a:rPr>
              <a:t>PROGRAMME DE SANTÉ: </a:t>
            </a:r>
          </a:p>
          <a:p>
            <a:pPr defTabSz="933237">
              <a:defRPr/>
            </a:pPr>
            <a:r>
              <a:rPr lang="fr-CA" sz="1800" b="1">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107. En collaboration avec le ministre de la Santé et des Services sociaux, la Commission élabore des programmes de santé au travail et détermine les priorités en matière de santé au travail ainsi que les territoires ou les établissements ou catégories d’établissements sur lesquels ils s’appliquent. </a:t>
            </a:r>
            <a:r>
              <a:rPr lang="fr-CA" sz="180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DONC ASCENDANCE DE LA COMMISSION. </a:t>
            </a:r>
          </a:p>
          <a:p>
            <a:pPr defTabSz="933237">
              <a:defRPr/>
            </a:pPr>
            <a:endParaRPr lang="fr-CA" sz="180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endParaRPr>
          </a:p>
          <a:p>
            <a:pPr defTabSz="933237">
              <a:defRPr/>
            </a:pPr>
            <a:r>
              <a:rPr lang="fr-CA" sz="180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Toutes les ententes pour l’offre de service des CISSS pour tout ce qui touche la santé au travail et la mise en application des programmes de santé au travail ne sont pas applicable avant le 6 octobre 2025. D’ici là, il n’y a pas de modification sur l’offre de service.</a:t>
            </a:r>
          </a:p>
          <a:p>
            <a:pPr defTabSz="933237">
              <a:defRPr/>
            </a:pPr>
            <a:endParaRPr lang="fr-CA" sz="180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endParaRPr>
          </a:p>
          <a:p>
            <a:pPr defTabSz="933237">
              <a:defRPr/>
            </a:pPr>
            <a:r>
              <a:rPr lang="fr-CA" sz="1800" b="1">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rPr>
              <a:t>« intervenant en santé au travail »  : un médecin chargé de la santé au travail, une infirmière, un ergonome, un hygiéniste du travail ou toute autre personne exerçant une fonction en santé au travail dans le cadre de l’offre de services élaborée par un centre intégré de santé et de services sociaux en vertu de l’article 109.1;</a:t>
            </a:r>
            <a:endParaRPr lang="fr-CA" sz="1800">
              <a:latin typeface="Calibri" panose="020F0502020204030204" pitchFamily="34" charset="0"/>
              <a:ea typeface="Calibri" panose="020F0502020204030204" pitchFamily="34" charset="0"/>
              <a:cs typeface="Arial" panose="020B0604020202020204" pitchFamily="34" charset="0"/>
            </a:endParaRPr>
          </a:p>
          <a:p>
            <a:pPr defTabSz="933237">
              <a:defRPr/>
            </a:pPr>
            <a:endParaRPr lang="fr-CA" sz="1800">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123. L’intervenant en santé au travail qui, dans l’exercice de ses fonctions, constate</a:t>
            </a:r>
            <a:r>
              <a:rPr lang="fr-CA" sz="18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fr-CA" sz="1800" b="1">
                <a:solidFill>
                  <a:srgbClr val="000000"/>
                </a:solidFill>
                <a:highlight>
                  <a:srgbClr val="00FFFF"/>
                </a:highlight>
                <a:latin typeface="Arial" panose="020B0604020202020204" pitchFamily="34" charset="0"/>
                <a:ea typeface="Calibri" panose="020F0502020204030204" pitchFamily="34" charset="0"/>
                <a:cs typeface="Arial" panose="020B0604020202020204" pitchFamily="34" charset="0"/>
              </a:rPr>
              <a:t>la présence d’un danger</a:t>
            </a:r>
            <a:r>
              <a:rPr lang="fr-CA" sz="18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fr-CA" sz="1800" b="1">
                <a:solidFill>
                  <a:srgbClr val="000000"/>
                </a:solidFill>
                <a:highlight>
                  <a:srgbClr val="00FF00"/>
                </a:highlight>
                <a:latin typeface="Arial" panose="020B0604020202020204" pitchFamily="34" charset="0"/>
                <a:ea typeface="Calibri" panose="020F0502020204030204" pitchFamily="34" charset="0"/>
                <a:cs typeface="Arial" panose="020B0604020202020204" pitchFamily="34" charset="0"/>
              </a:rPr>
              <a:t>dans les conditions de santé, de sécurité ou de salubrité susceptible de nécessiter une mesure de prévention doit, dans le respect de ses obligations de confidentialité, la signaler à la Commission, à l’employeur, aux travailleurs concernés, à l’association accréditée, au comité de santé et de sécurité et au directeur de santé publique.</a:t>
            </a:r>
            <a:endParaRPr lang="fr-CA" sz="180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16"/>
              </a:spcAft>
            </a:pPr>
            <a:r>
              <a:rPr lang="fr-CA" sz="1800" b="1">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CA" sz="1800">
              <a:latin typeface="Calibri" panose="020F0502020204030204" pitchFamily="34" charset="0"/>
              <a:ea typeface="Calibri" panose="020F0502020204030204" pitchFamily="34" charset="0"/>
              <a:cs typeface="Arial" panose="020B0604020202020204" pitchFamily="34" charset="0"/>
            </a:endParaRPr>
          </a:p>
          <a:p>
            <a:r>
              <a:rPr lang="fr-CA" sz="1800" b="1">
                <a:highlight>
                  <a:srgbClr val="00FFFF"/>
                </a:highlight>
                <a:latin typeface="Arial" panose="020B0604020202020204" pitchFamily="34" charset="0"/>
                <a:ea typeface="Times New Roman" panose="02020603050405020304" pitchFamily="18" charset="0"/>
              </a:rPr>
              <a:t>Le premier alinéa s’applique également à toute personne qui n’est pas un intervenant en santé au travail et qui offre des services en santé au travail à un employeur.</a:t>
            </a:r>
            <a:endParaRPr lang="fr-CA" sz="1800">
              <a:latin typeface="Calibri" panose="020F0502020204030204" pitchFamily="34" charset="0"/>
              <a:ea typeface="Calibri" panose="020F050202020403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F6B6D21-F386-418D-AE76-E95B2ECFDCB0}" type="slidenum">
              <a:rPr lang="fr-CA" smtClean="0"/>
              <a:t>9</a:t>
            </a:fld>
            <a:endParaRPr lang="fr-CA"/>
          </a:p>
        </p:txBody>
      </p:sp>
    </p:spTree>
    <p:extLst>
      <p:ext uri="{BB962C8B-B14F-4D97-AF65-F5344CB8AC3E}">
        <p14:creationId xmlns:p14="http://schemas.microsoft.com/office/powerpoint/2010/main" val="212232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Tree>
    <p:extLst>
      <p:ext uri="{BB962C8B-B14F-4D97-AF65-F5344CB8AC3E}">
        <p14:creationId xmlns:p14="http://schemas.microsoft.com/office/powerpoint/2010/main" val="427852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197899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50_Title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96000" y="950512"/>
            <a:ext cx="2552720" cy="5204300"/>
          </a:xfrm>
          <a:prstGeom prst="rect">
            <a:avLst/>
          </a:prstGeom>
        </p:spPr>
      </p:pic>
      <p:sp>
        <p:nvSpPr>
          <p:cNvPr id="5" name="Picture Placeholder 4"/>
          <p:cNvSpPr>
            <a:spLocks noGrp="1"/>
          </p:cNvSpPr>
          <p:nvPr>
            <p:ph type="pic" sz="quarter" idx="17" hasCustomPrompt="1"/>
          </p:nvPr>
        </p:nvSpPr>
        <p:spPr>
          <a:xfrm>
            <a:off x="6265361" y="1608404"/>
            <a:ext cx="2226632" cy="392053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9"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14129" y="950512"/>
            <a:ext cx="2552720" cy="5204300"/>
          </a:xfrm>
          <a:prstGeom prst="rect">
            <a:avLst/>
          </a:prstGeom>
        </p:spPr>
      </p:pic>
      <p:sp>
        <p:nvSpPr>
          <p:cNvPr id="11" name="Picture Placeholder 4"/>
          <p:cNvSpPr>
            <a:spLocks noGrp="1"/>
          </p:cNvSpPr>
          <p:nvPr>
            <p:ph type="pic" sz="quarter" idx="18" hasCustomPrompt="1"/>
          </p:nvPr>
        </p:nvSpPr>
        <p:spPr>
          <a:xfrm>
            <a:off x="9183490" y="1608404"/>
            <a:ext cx="2226632" cy="392053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78402155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52_Title Slide">
    <p:spTree>
      <p:nvGrpSpPr>
        <p:cNvPr id="1" name=""/>
        <p:cNvGrpSpPr/>
        <p:nvPr/>
      </p:nvGrpSpPr>
      <p:grpSpPr>
        <a:xfrm>
          <a:off x="0" y="0"/>
          <a:ext cx="0" cy="0"/>
          <a:chOff x="0" y="0"/>
          <a:chExt cx="0" cy="0"/>
        </a:xfrm>
      </p:grpSpPr>
      <p:sp>
        <p:nvSpPr>
          <p:cNvPr id="5" name="Picture Placeholder 2"/>
          <p:cNvSpPr>
            <a:spLocks noGrp="1"/>
          </p:cNvSpPr>
          <p:nvPr>
            <p:ph type="pic" sz="quarter" idx="17" hasCustomPrompt="1"/>
          </p:nvPr>
        </p:nvSpPr>
        <p:spPr>
          <a:xfrm>
            <a:off x="7232810"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1" hasCustomPrompt="1"/>
          </p:nvPr>
        </p:nvSpPr>
        <p:spPr>
          <a:xfrm>
            <a:off x="3573186"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Picture Placeholder 2"/>
          <p:cNvSpPr>
            <a:spLocks noGrp="1"/>
          </p:cNvSpPr>
          <p:nvPr>
            <p:ph type="pic" sz="quarter" idx="13" hasCustomPrompt="1"/>
          </p:nvPr>
        </p:nvSpPr>
        <p:spPr>
          <a:xfrm>
            <a:off x="1866900"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6" hasCustomPrompt="1"/>
          </p:nvPr>
        </p:nvSpPr>
        <p:spPr>
          <a:xfrm>
            <a:off x="8939098"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83075" y="2510678"/>
            <a:ext cx="1781850" cy="3632707"/>
          </a:xfrm>
          <a:prstGeom prst="rect">
            <a:avLst/>
          </a:prstGeom>
          <a:effectLst/>
        </p:spPr>
      </p:pic>
      <p:sp>
        <p:nvSpPr>
          <p:cNvPr id="12" name="Picture Placeholder 2"/>
          <p:cNvSpPr>
            <a:spLocks noGrp="1"/>
          </p:cNvSpPr>
          <p:nvPr>
            <p:ph type="pic" sz="quarter" idx="12" hasCustomPrompt="1"/>
          </p:nvPr>
        </p:nvSpPr>
        <p:spPr>
          <a:xfrm>
            <a:off x="5403872" y="2968272"/>
            <a:ext cx="1538402" cy="273099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9170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53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48911" y="1556538"/>
            <a:ext cx="2179621" cy="4443652"/>
          </a:xfrm>
          <a:prstGeom prst="rect">
            <a:avLst/>
          </a:prstGeom>
          <a:effectLst/>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74854" y="1294664"/>
            <a:ext cx="2354068" cy="4679611"/>
          </a:xfrm>
          <a:prstGeom prst="rect">
            <a:avLst/>
          </a:prstGeom>
          <a:effectLst/>
        </p:spPr>
      </p:pic>
      <p:sp>
        <p:nvSpPr>
          <p:cNvPr id="17" name="Picture Placeholder 2"/>
          <p:cNvSpPr>
            <a:spLocks noGrp="1"/>
          </p:cNvSpPr>
          <p:nvPr>
            <p:ph type="pic" sz="quarter" idx="12" hasCustomPrompt="1"/>
          </p:nvPr>
        </p:nvSpPr>
        <p:spPr>
          <a:xfrm>
            <a:off x="9093198" y="2108814"/>
            <a:ext cx="1898127" cy="33624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6458642" y="1716517"/>
            <a:ext cx="2189830" cy="3887716"/>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Rectangle 18"/>
          <p:cNvSpPr/>
          <p:nvPr/>
        </p:nvSpPr>
        <p:spPr>
          <a:xfrm>
            <a:off x="7228993" y="1522692"/>
            <a:ext cx="660400" cy="133927"/>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979983463"/>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55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731" y="-963827"/>
            <a:ext cx="5339879" cy="9127998"/>
          </a:xfrm>
          <a:prstGeom prst="rect">
            <a:avLst/>
          </a:prstGeom>
          <a:effectLst/>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9775" y="1512392"/>
            <a:ext cx="1942648" cy="3960529"/>
          </a:xfrm>
          <a:prstGeom prst="rect">
            <a:avLst/>
          </a:prstGeom>
          <a:effectLst/>
        </p:spPr>
      </p:pic>
      <p:sp>
        <p:nvSpPr>
          <p:cNvPr id="12" name="Picture Placeholder 2"/>
          <p:cNvSpPr>
            <a:spLocks noGrp="1"/>
          </p:cNvSpPr>
          <p:nvPr>
            <p:ph type="pic" sz="quarter" idx="12" hasCustomPrompt="1"/>
          </p:nvPr>
        </p:nvSpPr>
        <p:spPr>
          <a:xfrm>
            <a:off x="7578377" y="1999166"/>
            <a:ext cx="1727361" cy="300795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842581415"/>
      </p:ext>
    </p:extLst>
  </p:cSld>
  <p:clrMapOvr>
    <a:masterClrMapping/>
  </p:clrMapOvr>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56_Title Slide">
    <p:spTree>
      <p:nvGrpSpPr>
        <p:cNvPr id="1" name=""/>
        <p:cNvGrpSpPr/>
        <p:nvPr/>
      </p:nvGrpSpPr>
      <p:grpSpPr>
        <a:xfrm>
          <a:off x="0" y="0"/>
          <a:ext cx="0" cy="0"/>
          <a:chOff x="0" y="0"/>
          <a:chExt cx="0" cy="0"/>
        </a:xfrm>
      </p:grpSpPr>
      <p:sp>
        <p:nvSpPr>
          <p:cNvPr id="5" name="Picture Placeholder 2"/>
          <p:cNvSpPr>
            <a:spLocks noGrp="1"/>
          </p:cNvSpPr>
          <p:nvPr>
            <p:ph type="pic" sz="quarter" idx="11" hasCustomPrompt="1"/>
          </p:nvPr>
        </p:nvSpPr>
        <p:spPr>
          <a:xfrm>
            <a:off x="3300984" y="4215384"/>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2" hasCustomPrompt="1"/>
          </p:nvPr>
        </p:nvSpPr>
        <p:spPr>
          <a:xfrm>
            <a:off x="5112553" y="3076055"/>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Picture Placeholder 2"/>
          <p:cNvSpPr>
            <a:spLocks noGrp="1"/>
          </p:cNvSpPr>
          <p:nvPr>
            <p:ph type="pic" sz="quarter" idx="14" hasCustomPrompt="1"/>
          </p:nvPr>
        </p:nvSpPr>
        <p:spPr>
          <a:xfrm>
            <a:off x="8685085" y="820709"/>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5" hasCustomPrompt="1"/>
          </p:nvPr>
        </p:nvSpPr>
        <p:spPr>
          <a:xfrm>
            <a:off x="10487042" y="-311247"/>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4161" y="2213356"/>
            <a:ext cx="5203862" cy="3360312"/>
          </a:xfrm>
          <a:prstGeom prst="rect">
            <a:avLst/>
          </a:prstGeom>
        </p:spPr>
      </p:pic>
      <p:sp>
        <p:nvSpPr>
          <p:cNvPr id="13" name="Picture Placeholder 2"/>
          <p:cNvSpPr>
            <a:spLocks noGrp="1"/>
          </p:cNvSpPr>
          <p:nvPr>
            <p:ph type="pic" sz="quarter" idx="13" hasCustomPrompt="1"/>
          </p:nvPr>
        </p:nvSpPr>
        <p:spPr>
          <a:xfrm>
            <a:off x="7016275" y="1791063"/>
            <a:ext cx="1901952" cy="3931920"/>
          </a:xfrm>
          <a:prstGeom prst="rect">
            <a:avLst/>
          </a:prstGeom>
          <a:pattFill prst="pct5">
            <a:fgClr>
              <a:schemeClr val="tx1"/>
            </a:fgClr>
            <a:bgClr>
              <a:schemeClr val="bg1">
                <a:lumMod val="85000"/>
              </a:schemeClr>
            </a:bgClr>
          </a:pattFill>
          <a:effectLst/>
          <a:scene3d>
            <a:camera prst="orthographicFront">
              <a:rot lat="2400000" lon="2400000" rev="3630000"/>
            </a:camera>
            <a:lightRig rig="threePt" dir="t"/>
          </a:scene3d>
          <a:sp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364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Lst>
  </p:timing>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57_Title Slide">
    <p:spTree>
      <p:nvGrpSpPr>
        <p:cNvPr id="1" name=""/>
        <p:cNvGrpSpPr/>
        <p:nvPr/>
      </p:nvGrpSpPr>
      <p:grpSpPr>
        <a:xfrm>
          <a:off x="0" y="0"/>
          <a:ext cx="0" cy="0"/>
          <a:chOff x="0" y="0"/>
          <a:chExt cx="0" cy="0"/>
        </a:xfrm>
      </p:grpSpPr>
      <p:pic>
        <p:nvPicPr>
          <p:cNvPr id="36" name="Picture 3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71096" y="-677528"/>
            <a:ext cx="2179780" cy="4258277"/>
          </a:xfrm>
          <a:prstGeom prst="rect">
            <a:avLst/>
          </a:prstGeom>
        </p:spPr>
      </p:pic>
      <p:pic>
        <p:nvPicPr>
          <p:cNvPr id="37" name="Picture 3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7066" y="1094122"/>
            <a:ext cx="2179780" cy="4258277"/>
          </a:xfrm>
          <a:prstGeom prst="rect">
            <a:avLst/>
          </a:prstGeom>
        </p:spPr>
      </p:pic>
      <p:pic>
        <p:nvPicPr>
          <p:cNvPr id="38" name="Picture 3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40720" y="-392322"/>
            <a:ext cx="2179780" cy="4258277"/>
          </a:xfrm>
          <a:prstGeom prst="rect">
            <a:avLst/>
          </a:prstGeom>
        </p:spPr>
      </p:pic>
      <p:sp>
        <p:nvSpPr>
          <p:cNvPr id="33" name="Picture Placeholder 2"/>
          <p:cNvSpPr>
            <a:spLocks noGrp="1"/>
          </p:cNvSpPr>
          <p:nvPr>
            <p:ph type="pic" sz="quarter" idx="11" hasCustomPrompt="1"/>
          </p:nvPr>
        </p:nvSpPr>
        <p:spPr>
          <a:xfrm>
            <a:off x="5624731" y="-22859"/>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4" name="Picture Placeholder 2"/>
          <p:cNvSpPr>
            <a:spLocks noGrp="1"/>
          </p:cNvSpPr>
          <p:nvPr>
            <p:ph type="pic" sz="quarter" idx="12" hasCustomPrompt="1"/>
          </p:nvPr>
        </p:nvSpPr>
        <p:spPr>
          <a:xfrm>
            <a:off x="7677728" y="17487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5" name="Picture Placeholder 2"/>
          <p:cNvSpPr>
            <a:spLocks noGrp="1"/>
          </p:cNvSpPr>
          <p:nvPr>
            <p:ph type="pic" sz="quarter" idx="13" hasCustomPrompt="1"/>
          </p:nvPr>
        </p:nvSpPr>
        <p:spPr>
          <a:xfrm>
            <a:off x="9703999" y="2628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826637363"/>
      </p:ext>
    </p:extLst>
  </p:cSld>
  <p:clrMapOvr>
    <a:masterClrMapping/>
  </p:clrMapOvr>
  <p:extLst>
    <p:ext uri="{DCECCB84-F9BA-43D5-87BE-67443E8EF086}">
      <p15:sldGuideLst xmlns:p15="http://schemas.microsoft.com/office/powerpoint/2012/main">
        <p15:guide id="3" pos="724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58_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069616" y="628716"/>
            <a:ext cx="4939393" cy="6858000"/>
          </a:xfrm>
          <a:prstGeom prst="rect">
            <a:avLst/>
          </a:prstGeom>
          <a:effectLst/>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65088" y="2191658"/>
            <a:ext cx="1998958" cy="4075330"/>
          </a:xfrm>
          <a:prstGeom prst="rect">
            <a:avLst/>
          </a:prstGeom>
          <a:effectLst/>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77619" y="1941731"/>
            <a:ext cx="2175811" cy="4325257"/>
          </a:xfrm>
          <a:prstGeom prst="rect">
            <a:avLst/>
          </a:prstGeom>
          <a:effectLst/>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87908" y="4040025"/>
            <a:ext cx="1243445" cy="2404317"/>
          </a:xfrm>
          <a:prstGeom prst="rect">
            <a:avLst/>
          </a:prstGeom>
          <a:effectLst/>
        </p:spPr>
      </p:pic>
      <p:sp>
        <p:nvSpPr>
          <p:cNvPr id="8" name="Picture Placeholder 2"/>
          <p:cNvSpPr>
            <a:spLocks noGrp="1"/>
          </p:cNvSpPr>
          <p:nvPr>
            <p:ph type="pic" sz="quarter" idx="12" hasCustomPrompt="1"/>
          </p:nvPr>
        </p:nvSpPr>
        <p:spPr>
          <a:xfrm>
            <a:off x="5894174" y="2693775"/>
            <a:ext cx="1771047" cy="311330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3" hasCustomPrompt="1"/>
          </p:nvPr>
        </p:nvSpPr>
        <p:spPr>
          <a:xfrm>
            <a:off x="3265039" y="2323070"/>
            <a:ext cx="2001318" cy="357407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4" hasCustomPrompt="1"/>
          </p:nvPr>
        </p:nvSpPr>
        <p:spPr>
          <a:xfrm>
            <a:off x="1822122" y="4762702"/>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5" hasCustomPrompt="1"/>
          </p:nvPr>
        </p:nvSpPr>
        <p:spPr>
          <a:xfrm>
            <a:off x="8872151" y="2075937"/>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 name="Rectangle 1"/>
          <p:cNvSpPr/>
          <p:nvPr/>
        </p:nvSpPr>
        <p:spPr>
          <a:xfrm>
            <a:off x="3904735" y="2154587"/>
            <a:ext cx="691979" cy="131412"/>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408049"/>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59_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799" y="3416531"/>
            <a:ext cx="10058400" cy="6030254"/>
          </a:xfrm>
          <a:prstGeom prst="rect">
            <a:avLst/>
          </a:prstGeom>
          <a:effectLst/>
        </p:spPr>
      </p:pic>
      <p:sp>
        <p:nvSpPr>
          <p:cNvPr id="9" name="Picture Placeholder 2"/>
          <p:cNvSpPr>
            <a:spLocks noGrp="1"/>
          </p:cNvSpPr>
          <p:nvPr>
            <p:ph type="pic" sz="quarter" idx="12" hasCustomPrompt="1"/>
          </p:nvPr>
        </p:nvSpPr>
        <p:spPr>
          <a:xfrm>
            <a:off x="2235209" y="3875315"/>
            <a:ext cx="7725220" cy="479515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938171092"/>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60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43536" y="1831343"/>
            <a:ext cx="6641556" cy="3899528"/>
          </a:xfrm>
          <a:prstGeom prst="rect">
            <a:avLst/>
          </a:prstGeom>
          <a:effectLst/>
        </p:spPr>
      </p:pic>
      <p:sp>
        <p:nvSpPr>
          <p:cNvPr id="6" name="Picture Placeholder 2"/>
          <p:cNvSpPr>
            <a:spLocks noGrp="1"/>
          </p:cNvSpPr>
          <p:nvPr>
            <p:ph type="pic" sz="quarter" idx="12" hasCustomPrompt="1"/>
          </p:nvPr>
        </p:nvSpPr>
        <p:spPr>
          <a:xfrm>
            <a:off x="6151157" y="2075607"/>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Rectangle 27"/>
          <p:cNvSpPr/>
          <p:nvPr/>
        </p:nvSpPr>
        <p:spPr>
          <a:xfrm>
            <a:off x="8294358" y="5373428"/>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84803538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61_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957098" y="106731"/>
            <a:ext cx="4939393" cy="6858000"/>
          </a:xfrm>
          <a:prstGeom prst="rect">
            <a:avLst/>
          </a:prstGeom>
          <a:effectLst/>
        </p:spPr>
      </p:pic>
      <p:sp>
        <p:nvSpPr>
          <p:cNvPr id="11" name="Picture Placeholder 2"/>
          <p:cNvSpPr>
            <a:spLocks noGrp="1"/>
          </p:cNvSpPr>
          <p:nvPr>
            <p:ph type="pic" sz="quarter" idx="15" hasCustomPrompt="1"/>
          </p:nvPr>
        </p:nvSpPr>
        <p:spPr>
          <a:xfrm>
            <a:off x="6767585" y="1546000"/>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4"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21149611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2069178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62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664" y="1689423"/>
            <a:ext cx="2042125" cy="3948638"/>
          </a:xfrm>
          <a:prstGeom prst="rect">
            <a:avLst/>
          </a:prstGeom>
          <a:effectLst/>
        </p:spPr>
      </p:pic>
      <p:sp>
        <p:nvSpPr>
          <p:cNvPr id="10" name="Picture Placeholder 2"/>
          <p:cNvSpPr>
            <a:spLocks noGrp="1"/>
          </p:cNvSpPr>
          <p:nvPr>
            <p:ph type="pic" sz="quarter" idx="14" hasCustomPrompt="1"/>
          </p:nvPr>
        </p:nvSpPr>
        <p:spPr>
          <a:xfrm>
            <a:off x="6379227" y="28623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952" y="1689423"/>
            <a:ext cx="2042125" cy="3948638"/>
          </a:xfrm>
          <a:prstGeom prst="rect">
            <a:avLst/>
          </a:prstGeom>
          <a:effectLst/>
        </p:spPr>
      </p:pic>
      <p:sp>
        <p:nvSpPr>
          <p:cNvPr id="19" name="Picture Placeholder 2"/>
          <p:cNvSpPr>
            <a:spLocks noGrp="1"/>
          </p:cNvSpPr>
          <p:nvPr>
            <p:ph type="pic" sz="quarter" idx="16" hasCustomPrompt="1"/>
          </p:nvPr>
        </p:nvSpPr>
        <p:spPr>
          <a:xfrm>
            <a:off x="9814515" y="28623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202" y="1491991"/>
            <a:ext cx="2246337" cy="4343502"/>
          </a:xfrm>
          <a:prstGeom prst="rect">
            <a:avLst/>
          </a:prstGeom>
          <a:effectLst/>
        </p:spPr>
      </p:pic>
      <p:sp>
        <p:nvSpPr>
          <p:cNvPr id="17" name="Picture Placeholder 2"/>
          <p:cNvSpPr>
            <a:spLocks noGrp="1"/>
          </p:cNvSpPr>
          <p:nvPr>
            <p:ph type="pic" sz="quarter" idx="15" hasCustomPrompt="1"/>
          </p:nvPr>
        </p:nvSpPr>
        <p:spPr>
          <a:xfrm>
            <a:off x="8033282" y="2783230"/>
            <a:ext cx="1398958" cy="17402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57791802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41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50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5" name="Picture Placeholder 4"/>
          <p:cNvSpPr>
            <a:spLocks noGrp="1"/>
          </p:cNvSpPr>
          <p:nvPr>
            <p:ph type="pic" sz="quarter" idx="14" hasCustomPrompt="1"/>
          </p:nvPr>
        </p:nvSpPr>
        <p:spPr>
          <a:xfrm>
            <a:off x="4064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6" name="Picture Placeholder 4"/>
          <p:cNvSpPr>
            <a:spLocks noGrp="1"/>
          </p:cNvSpPr>
          <p:nvPr>
            <p:ph type="pic" sz="quarter" idx="15" hasCustomPrompt="1"/>
          </p:nvPr>
        </p:nvSpPr>
        <p:spPr>
          <a:xfrm>
            <a:off x="8128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070473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1235051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52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609600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870634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53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0" y="-12192"/>
            <a:ext cx="6096000" cy="342849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3501446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cSld name="54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6096000" y="3367532"/>
            <a:ext cx="6096000" cy="349046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6096000" y="-12192"/>
            <a:ext cx="6096000" cy="337972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5788179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F306368B-0C2C-4248-9913-2FD1CD2A5DFE}" type="datetimeFigureOut">
              <a:rPr lang="fr-CA" smtClean="0"/>
              <a:t>2021-11-24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E81A449-C191-42A9-BBBF-DB8AF1DEE12A}" type="slidenum">
              <a:rPr lang="fr-CA" smtClean="0"/>
              <a:t>‹n°›</a:t>
            </a:fld>
            <a:endParaRPr lang="fr-CA"/>
          </a:p>
        </p:txBody>
      </p:sp>
    </p:spTree>
    <p:extLst>
      <p:ext uri="{BB962C8B-B14F-4D97-AF65-F5344CB8AC3E}">
        <p14:creationId xmlns:p14="http://schemas.microsoft.com/office/powerpoint/2010/main" val="15996987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Tree>
    <p:extLst>
      <p:ext uri="{BB962C8B-B14F-4D97-AF65-F5344CB8AC3E}">
        <p14:creationId xmlns:p14="http://schemas.microsoft.com/office/powerpoint/2010/main" val="4278523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Tree>
    <p:extLst>
      <p:ext uri="{BB962C8B-B14F-4D97-AF65-F5344CB8AC3E}">
        <p14:creationId xmlns:p14="http://schemas.microsoft.com/office/powerpoint/2010/main" val="42311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9227073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3213125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spTree>
    <p:extLst>
      <p:ext uri="{BB962C8B-B14F-4D97-AF65-F5344CB8AC3E}">
        <p14:creationId xmlns:p14="http://schemas.microsoft.com/office/powerpoint/2010/main" val="1409562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856676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cxnSp>
        <p:nvCxnSpPr>
          <p:cNvPr id="6" name="Straight Connector 5"/>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776991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‹n°›</a:t>
            </a:fld>
            <a:endParaRPr lang="en-US">
              <a:solidFill>
                <a:schemeClr val="bg1">
                  <a:alpha val="70000"/>
                </a:schemeClr>
              </a:solidFill>
            </a:endParaRPr>
          </a:p>
        </p:txBody>
      </p:sp>
      <p:cxnSp>
        <p:nvCxnSpPr>
          <p:cNvPr id="6" name="Straight Connector 5"/>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6670679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Tree>
    <p:extLst>
      <p:ext uri="{BB962C8B-B14F-4D97-AF65-F5344CB8AC3E}">
        <p14:creationId xmlns:p14="http://schemas.microsoft.com/office/powerpoint/2010/main" val="19793607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560278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19789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2069178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922707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2148590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2148590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5095125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5"/>
            <a:ext cx="8477747" cy="745212"/>
          </a:xfr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15206283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594231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3283531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9081580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9486320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7" name="Rectangle 6"/>
          <p:cNvSpPr/>
          <p:nvPr/>
        </p:nvSpPr>
        <p:spPr>
          <a:xfrm>
            <a:off x="0"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‹n°›</a:t>
            </a:fld>
            <a:endParaRPr lang="en-US">
              <a:solidFill>
                <a:schemeClr val="tx1">
                  <a:lumMod val="50000"/>
                  <a:lumOff val="50000"/>
                  <a:alpha val="70000"/>
                </a:schemeClr>
              </a:solidFill>
            </a:endParaRPr>
          </a:p>
        </p:txBody>
      </p:sp>
      <p:cxnSp>
        <p:nvCxnSpPr>
          <p:cNvPr id="9" name="Straight Connector 8"/>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838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vl1pPr>
          </a:lstStyle>
          <a:p>
            <a:r>
              <a:rPr lang="en-US"/>
              <a:t>CLICK TO EDIT MASTER TITLE STYLE</a:t>
            </a:r>
          </a:p>
        </p:txBody>
      </p:sp>
      <p:sp>
        <p:nvSpPr>
          <p:cNvPr id="7" name="Rectangle 6"/>
          <p:cNvSpPr/>
          <p:nvPr/>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‹n°›</a:t>
            </a:fld>
            <a:endParaRPr lang="en-US">
              <a:solidFill>
                <a:schemeClr val="tx1">
                  <a:lumMod val="50000"/>
                  <a:lumOff val="50000"/>
                  <a:alpha val="70000"/>
                </a:schemeClr>
              </a:solidFill>
            </a:endParaRPr>
          </a:p>
        </p:txBody>
      </p:sp>
      <p:cxnSp>
        <p:nvCxnSpPr>
          <p:cNvPr id="9" name="Straight Connector 8"/>
          <p:cNvCxnSpPr/>
          <p:nvPr/>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9662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452840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5095125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099430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8901555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22797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34544481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1559389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2026074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5308587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43195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408524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06928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5"/>
            <a:ext cx="8477747" cy="745212"/>
          </a:xfr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152062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879798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915340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373076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4313855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851432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p:nvSpPr>
        <p:spPr>
          <a:xfrm>
            <a:off x="4361543" y="-1"/>
            <a:ext cx="2227943" cy="6865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73914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141889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0885688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3402071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623288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728144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594231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767466"/>
            <a:ext cx="4229100" cy="1857123"/>
          </a:xfrm>
        </p:spPr>
        <p:txBody>
          <a:body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0557121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0937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2098324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417967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5185268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47_Custom Layout">
    <p:spTree>
      <p:nvGrpSpPr>
        <p:cNvPr id="1" name=""/>
        <p:cNvGrpSpPr/>
        <p:nvPr/>
      </p:nvGrpSpPr>
      <p:grpSpPr>
        <a:xfrm>
          <a:off x="0" y="0"/>
          <a:ext cx="0" cy="0"/>
          <a:chOff x="0" y="0"/>
          <a:chExt cx="0" cy="0"/>
        </a:xfrm>
      </p:grpSpPr>
      <p:sp>
        <p:nvSpPr>
          <p:cNvPr id="3" name="Picture Placeholder 4"/>
          <p:cNvSpPr>
            <a:spLocks noGrp="1"/>
          </p:cNvSpPr>
          <p:nvPr>
            <p:ph type="pic" sz="quarter" idx="13" hasCustomPrompt="1"/>
          </p:nvPr>
        </p:nvSpPr>
        <p:spPr>
          <a:xfrm>
            <a:off x="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4" name="Picture Placeholder 4"/>
          <p:cNvSpPr>
            <a:spLocks noGrp="1"/>
          </p:cNvSpPr>
          <p:nvPr>
            <p:ph type="pic" sz="quarter" idx="14" hasCustomPrompt="1"/>
          </p:nvPr>
        </p:nvSpPr>
        <p:spPr>
          <a:xfrm>
            <a:off x="4064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5" name="Picture Placeholder 4"/>
          <p:cNvSpPr>
            <a:spLocks noGrp="1"/>
          </p:cNvSpPr>
          <p:nvPr>
            <p:ph type="pic" sz="quarter" idx="15" hasCustomPrompt="1"/>
          </p:nvPr>
        </p:nvSpPr>
        <p:spPr>
          <a:xfrm>
            <a:off x="8128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9" name="Picture Placeholder 4"/>
          <p:cNvSpPr>
            <a:spLocks noGrp="1"/>
          </p:cNvSpPr>
          <p:nvPr>
            <p:ph type="pic" sz="quarter" idx="16" hasCustomPrompt="1"/>
          </p:nvPr>
        </p:nvSpPr>
        <p:spPr>
          <a:xfrm>
            <a:off x="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0" name="Picture Placeholder 4"/>
          <p:cNvSpPr>
            <a:spLocks noGrp="1"/>
          </p:cNvSpPr>
          <p:nvPr>
            <p:ph type="pic" sz="quarter" idx="17" hasCustomPrompt="1"/>
          </p:nvPr>
        </p:nvSpPr>
        <p:spPr>
          <a:xfrm>
            <a:off x="4064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1" name="Picture Placeholder 4"/>
          <p:cNvSpPr>
            <a:spLocks noGrp="1"/>
          </p:cNvSpPr>
          <p:nvPr>
            <p:ph type="pic" sz="quarter" idx="18" hasCustomPrompt="1"/>
          </p:nvPr>
        </p:nvSpPr>
        <p:spPr>
          <a:xfrm>
            <a:off x="8128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9542395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41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1481" y="997003"/>
            <a:ext cx="3196773" cy="5000340"/>
          </a:xfrm>
          <a:prstGeom prst="rect">
            <a:avLst/>
          </a:prstGeom>
        </p:spPr>
      </p:pic>
      <p:sp>
        <p:nvSpPr>
          <p:cNvPr id="9" name="Picture Placeholder 4"/>
          <p:cNvSpPr>
            <a:spLocks noGrp="1"/>
          </p:cNvSpPr>
          <p:nvPr>
            <p:ph type="pic" sz="quarter" idx="15" hasCustomPrompt="1"/>
          </p:nvPr>
        </p:nvSpPr>
        <p:spPr>
          <a:xfrm>
            <a:off x="5895579"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0" name="Picture Placeholder 4"/>
          <p:cNvSpPr>
            <a:spLocks noGrp="1"/>
          </p:cNvSpPr>
          <p:nvPr>
            <p:ph type="pic" sz="quarter" idx="16" hasCustomPrompt="1"/>
          </p:nvPr>
        </p:nvSpPr>
        <p:spPr>
          <a:xfrm>
            <a:off x="10450793"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1" name="Picture Placeholder 4"/>
          <p:cNvSpPr>
            <a:spLocks noGrp="1"/>
          </p:cNvSpPr>
          <p:nvPr>
            <p:ph type="pic" sz="quarter" idx="17" hasCustomPrompt="1"/>
          </p:nvPr>
        </p:nvSpPr>
        <p:spPr>
          <a:xfrm>
            <a:off x="8215592"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71976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46_Title Slide">
    <p:spTree>
      <p:nvGrpSpPr>
        <p:cNvPr id="1" name=""/>
        <p:cNvGrpSpPr/>
        <p:nvPr/>
      </p:nvGrpSpPr>
      <p:grpSpPr>
        <a:xfrm>
          <a:off x="0" y="0"/>
          <a:ext cx="0" cy="0"/>
          <a:chOff x="0" y="0"/>
          <a:chExt cx="0" cy="0"/>
        </a:xfrm>
      </p:grpSpPr>
      <p:grpSp>
        <p:nvGrpSpPr>
          <p:cNvPr id="6" name="Группа 38"/>
          <p:cNvGrpSpPr/>
          <p:nvPr/>
        </p:nvGrpSpPr>
        <p:grpSpPr>
          <a:xfrm>
            <a:off x="1880353" y="2416058"/>
            <a:ext cx="2530932" cy="5052118"/>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39" name="Picture Placeholder 4"/>
          <p:cNvSpPr>
            <a:spLocks noGrp="1"/>
          </p:cNvSpPr>
          <p:nvPr>
            <p:ph type="pic" sz="quarter" idx="16" hasCustomPrompt="1"/>
          </p:nvPr>
        </p:nvSpPr>
        <p:spPr>
          <a:xfrm>
            <a:off x="2060654" y="3049287"/>
            <a:ext cx="2164306" cy="3834975"/>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grpSp>
        <p:nvGrpSpPr>
          <p:cNvPr id="17" name="Группа 38"/>
          <p:cNvGrpSpPr/>
          <p:nvPr/>
        </p:nvGrpSpPr>
        <p:grpSpPr>
          <a:xfrm>
            <a:off x="4846436" y="2416058"/>
            <a:ext cx="2530932" cy="5052118"/>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3"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28" name="Группа 38"/>
          <p:cNvGrpSpPr/>
          <p:nvPr/>
        </p:nvGrpSpPr>
        <p:grpSpPr>
          <a:xfrm>
            <a:off x="7810774" y="2416058"/>
            <a:ext cx="2530932" cy="5052118"/>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4"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40" name="Picture Placeholder 4"/>
          <p:cNvSpPr>
            <a:spLocks noGrp="1"/>
          </p:cNvSpPr>
          <p:nvPr>
            <p:ph type="pic" sz="quarter" idx="17" hasCustomPrompt="1"/>
          </p:nvPr>
        </p:nvSpPr>
        <p:spPr>
          <a:xfrm>
            <a:off x="5031337" y="3049287"/>
            <a:ext cx="2164306" cy="3834975"/>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41" name="Picture Placeholder 4"/>
          <p:cNvSpPr>
            <a:spLocks noGrp="1"/>
          </p:cNvSpPr>
          <p:nvPr>
            <p:ph type="pic" sz="quarter" idx="18" hasCustomPrompt="1"/>
          </p:nvPr>
        </p:nvSpPr>
        <p:spPr>
          <a:xfrm>
            <a:off x="7990292" y="3049287"/>
            <a:ext cx="2164306" cy="3834975"/>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3375859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43_Title Slide">
    <p:spTree>
      <p:nvGrpSpPr>
        <p:cNvPr id="1" name=""/>
        <p:cNvGrpSpPr/>
        <p:nvPr/>
      </p:nvGrpSpPr>
      <p:grpSpPr>
        <a:xfrm>
          <a:off x="0" y="0"/>
          <a:ext cx="0" cy="0"/>
          <a:chOff x="0" y="0"/>
          <a:chExt cx="0" cy="0"/>
        </a:xfrm>
      </p:grpSpPr>
      <p:grpSp>
        <p:nvGrpSpPr>
          <p:cNvPr id="6" name="Группа 1"/>
          <p:cNvGrpSpPr/>
          <p:nvPr/>
        </p:nvGrpSpPr>
        <p:grpSpPr>
          <a:xfrm>
            <a:off x="2856630" y="2482435"/>
            <a:ext cx="6508847" cy="5800291"/>
            <a:chOff x="2856622" y="1248719"/>
            <a:chExt cx="6508847" cy="5800291"/>
          </a:xfrm>
        </p:grpSpPr>
        <p:sp>
          <p:nvSpPr>
            <p:cNvPr id="7" name="Скругленный прямоугольник 29"/>
            <p:cNvSpPr/>
            <p:nvPr userDrawn="1"/>
          </p:nvSpPr>
          <p:spPr>
            <a:xfrm>
              <a:off x="8012184" y="1248719"/>
              <a:ext cx="605828" cy="361324"/>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30"/>
            <p:cNvSpPr/>
            <p:nvPr userDrawn="1"/>
          </p:nvSpPr>
          <p:spPr>
            <a:xfrm>
              <a:off x="8759641" y="1828800"/>
              <a:ext cx="605828" cy="914400"/>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Полилиния 26"/>
            <p:cNvSpPr/>
            <p:nvPr userDrawn="1"/>
          </p:nvSpPr>
          <p:spPr>
            <a:xfrm>
              <a:off x="2856622" y="1273391"/>
              <a:ext cx="6480361" cy="5775619"/>
            </a:xfrm>
            <a:custGeom>
              <a:avLst/>
              <a:gdLst>
                <a:gd name="connsiteX0" fmla="*/ 511175 w 12820651"/>
                <a:gd name="connsiteY0" fmla="*/ 0 h 11520489"/>
                <a:gd name="connsiteX1" fmla="*/ 12317413 w 12820651"/>
                <a:gd name="connsiteY1" fmla="*/ 0 h 11520489"/>
                <a:gd name="connsiteX2" fmla="*/ 12322175 w 12820651"/>
                <a:gd name="connsiteY2" fmla="*/ 0 h 11520489"/>
                <a:gd name="connsiteX3" fmla="*/ 12322175 w 12820651"/>
                <a:gd name="connsiteY3" fmla="*/ 480 h 11520489"/>
                <a:gd name="connsiteX4" fmla="*/ 12418833 w 12820651"/>
                <a:gd name="connsiteY4" fmla="*/ 10224 h 11520489"/>
                <a:gd name="connsiteX5" fmla="*/ 12820651 w 12820651"/>
                <a:gd name="connsiteY5" fmla="*/ 503238 h 11520489"/>
                <a:gd name="connsiteX6" fmla="*/ 12818549 w 12820651"/>
                <a:gd name="connsiteY6" fmla="*/ 527051 h 11520489"/>
                <a:gd name="connsiteX7" fmla="*/ 12820651 w 12820651"/>
                <a:gd name="connsiteY7" fmla="*/ 527051 h 11520489"/>
                <a:gd name="connsiteX8" fmla="*/ 12820651 w 12820651"/>
                <a:gd name="connsiteY8" fmla="*/ 11520489 h 11520489"/>
                <a:gd name="connsiteX9" fmla="*/ 0 w 12820651"/>
                <a:gd name="connsiteY9" fmla="*/ 11520489 h 11520489"/>
                <a:gd name="connsiteX10" fmla="*/ 0 w 12820651"/>
                <a:gd name="connsiteY10" fmla="*/ 527051 h 11520489"/>
                <a:gd name="connsiteX11" fmla="*/ 2401 w 12820651"/>
                <a:gd name="connsiteY11" fmla="*/ 527051 h 11520489"/>
                <a:gd name="connsiteX12" fmla="*/ 0 w 12820651"/>
                <a:gd name="connsiteY12" fmla="*/ 503239 h 11520489"/>
                <a:gd name="connsiteX13" fmla="*/ 503238 w 12820651"/>
                <a:gd name="connsiteY13" fmla="*/ 1 h 11520489"/>
                <a:gd name="connsiteX14" fmla="*/ 511175 w 12820651"/>
                <a:gd name="connsiteY14" fmla="*/ 801 h 1152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20651" h="11520489">
                  <a:moveTo>
                    <a:pt x="511175" y="0"/>
                  </a:moveTo>
                  <a:lnTo>
                    <a:pt x="12317413" y="0"/>
                  </a:lnTo>
                  <a:lnTo>
                    <a:pt x="12322175" y="0"/>
                  </a:lnTo>
                  <a:lnTo>
                    <a:pt x="12322175" y="480"/>
                  </a:lnTo>
                  <a:lnTo>
                    <a:pt x="12418833" y="10224"/>
                  </a:lnTo>
                  <a:cubicBezTo>
                    <a:pt x="12648149" y="57149"/>
                    <a:pt x="12820651" y="260049"/>
                    <a:pt x="12820651" y="503238"/>
                  </a:cubicBezTo>
                  <a:lnTo>
                    <a:pt x="12818549" y="527051"/>
                  </a:lnTo>
                  <a:lnTo>
                    <a:pt x="12820651" y="527051"/>
                  </a:lnTo>
                  <a:lnTo>
                    <a:pt x="12820651" y="11520489"/>
                  </a:lnTo>
                  <a:lnTo>
                    <a:pt x="0" y="11520489"/>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Овал 48"/>
            <p:cNvSpPr/>
            <p:nvPr userDrawn="1"/>
          </p:nvSpPr>
          <p:spPr>
            <a:xfrm flipH="1">
              <a:off x="6042354" y="1608203"/>
              <a:ext cx="108896" cy="1062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11" name="Picture Placeholder 4"/>
          <p:cNvSpPr>
            <a:spLocks noGrp="1"/>
          </p:cNvSpPr>
          <p:nvPr>
            <p:ph type="pic" sz="quarter" idx="16" hasCustomPrompt="1"/>
          </p:nvPr>
        </p:nvSpPr>
        <p:spPr>
          <a:xfrm>
            <a:off x="3561704" y="3280612"/>
            <a:ext cx="5056315" cy="718074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2"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606852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44_Title Slide">
    <p:spTree>
      <p:nvGrpSpPr>
        <p:cNvPr id="1" name=""/>
        <p:cNvGrpSpPr/>
        <p:nvPr/>
      </p:nvGrpSpPr>
      <p:grpSpPr>
        <a:xfrm>
          <a:off x="0" y="0"/>
          <a:ext cx="0" cy="0"/>
          <a:chOff x="0" y="0"/>
          <a:chExt cx="0" cy="0"/>
        </a:xfrm>
      </p:grpSpPr>
      <p:grpSp>
        <p:nvGrpSpPr>
          <p:cNvPr id="6" name="Группа 1"/>
          <p:cNvGrpSpPr/>
          <p:nvPr/>
        </p:nvGrpSpPr>
        <p:grpSpPr>
          <a:xfrm rot="10800000">
            <a:off x="2885116" y="-1478212"/>
            <a:ext cx="6480361" cy="5800291"/>
            <a:chOff x="2856622" y="1248719"/>
            <a:chExt cx="6480361" cy="5800291"/>
          </a:xfrm>
        </p:grpSpPr>
        <p:sp>
          <p:nvSpPr>
            <p:cNvPr id="7" name="Скругленный прямоугольник 29"/>
            <p:cNvSpPr/>
            <p:nvPr userDrawn="1"/>
          </p:nvSpPr>
          <p:spPr>
            <a:xfrm>
              <a:off x="8012184" y="1248719"/>
              <a:ext cx="605828" cy="361324"/>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Полилиния 26"/>
            <p:cNvSpPr/>
            <p:nvPr userDrawn="1"/>
          </p:nvSpPr>
          <p:spPr>
            <a:xfrm>
              <a:off x="2856622" y="1273391"/>
              <a:ext cx="6480361" cy="5775619"/>
            </a:xfrm>
            <a:custGeom>
              <a:avLst/>
              <a:gdLst>
                <a:gd name="connsiteX0" fmla="*/ 511175 w 12820651"/>
                <a:gd name="connsiteY0" fmla="*/ 0 h 11520489"/>
                <a:gd name="connsiteX1" fmla="*/ 12317413 w 12820651"/>
                <a:gd name="connsiteY1" fmla="*/ 0 h 11520489"/>
                <a:gd name="connsiteX2" fmla="*/ 12322175 w 12820651"/>
                <a:gd name="connsiteY2" fmla="*/ 0 h 11520489"/>
                <a:gd name="connsiteX3" fmla="*/ 12322175 w 12820651"/>
                <a:gd name="connsiteY3" fmla="*/ 480 h 11520489"/>
                <a:gd name="connsiteX4" fmla="*/ 12418833 w 12820651"/>
                <a:gd name="connsiteY4" fmla="*/ 10224 h 11520489"/>
                <a:gd name="connsiteX5" fmla="*/ 12820651 w 12820651"/>
                <a:gd name="connsiteY5" fmla="*/ 503238 h 11520489"/>
                <a:gd name="connsiteX6" fmla="*/ 12818549 w 12820651"/>
                <a:gd name="connsiteY6" fmla="*/ 527051 h 11520489"/>
                <a:gd name="connsiteX7" fmla="*/ 12820651 w 12820651"/>
                <a:gd name="connsiteY7" fmla="*/ 527051 h 11520489"/>
                <a:gd name="connsiteX8" fmla="*/ 12820651 w 12820651"/>
                <a:gd name="connsiteY8" fmla="*/ 11520489 h 11520489"/>
                <a:gd name="connsiteX9" fmla="*/ 0 w 12820651"/>
                <a:gd name="connsiteY9" fmla="*/ 11520489 h 11520489"/>
                <a:gd name="connsiteX10" fmla="*/ 0 w 12820651"/>
                <a:gd name="connsiteY10" fmla="*/ 527051 h 11520489"/>
                <a:gd name="connsiteX11" fmla="*/ 2401 w 12820651"/>
                <a:gd name="connsiteY11" fmla="*/ 527051 h 11520489"/>
                <a:gd name="connsiteX12" fmla="*/ 0 w 12820651"/>
                <a:gd name="connsiteY12" fmla="*/ 503239 h 11520489"/>
                <a:gd name="connsiteX13" fmla="*/ 503238 w 12820651"/>
                <a:gd name="connsiteY13" fmla="*/ 1 h 11520489"/>
                <a:gd name="connsiteX14" fmla="*/ 511175 w 12820651"/>
                <a:gd name="connsiteY14" fmla="*/ 801 h 1152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20651" h="11520489">
                  <a:moveTo>
                    <a:pt x="511175" y="0"/>
                  </a:moveTo>
                  <a:lnTo>
                    <a:pt x="12317413" y="0"/>
                  </a:lnTo>
                  <a:lnTo>
                    <a:pt x="12322175" y="0"/>
                  </a:lnTo>
                  <a:lnTo>
                    <a:pt x="12322175" y="480"/>
                  </a:lnTo>
                  <a:lnTo>
                    <a:pt x="12418833" y="10224"/>
                  </a:lnTo>
                  <a:cubicBezTo>
                    <a:pt x="12648149" y="57149"/>
                    <a:pt x="12820651" y="260049"/>
                    <a:pt x="12820651" y="503238"/>
                  </a:cubicBezTo>
                  <a:lnTo>
                    <a:pt x="12818549" y="527051"/>
                  </a:lnTo>
                  <a:lnTo>
                    <a:pt x="12820651" y="527051"/>
                  </a:lnTo>
                  <a:lnTo>
                    <a:pt x="12820651" y="11520489"/>
                  </a:lnTo>
                  <a:lnTo>
                    <a:pt x="0" y="11520489"/>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Овал 48"/>
            <p:cNvSpPr/>
            <p:nvPr userDrawn="1"/>
          </p:nvSpPr>
          <p:spPr>
            <a:xfrm flipH="1">
              <a:off x="5870285" y="1407581"/>
              <a:ext cx="453034" cy="442226"/>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8" name="Picture Placeholder 4"/>
          <p:cNvSpPr>
            <a:spLocks noGrp="1"/>
          </p:cNvSpPr>
          <p:nvPr>
            <p:ph type="pic" sz="quarter" idx="16" hasCustomPrompt="1"/>
          </p:nvPr>
        </p:nvSpPr>
        <p:spPr>
          <a:xfrm>
            <a:off x="3561704" y="-3615044"/>
            <a:ext cx="5056315" cy="718074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3838175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3283531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50_Title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96000" y="950512"/>
            <a:ext cx="2552720" cy="5204300"/>
          </a:xfrm>
          <a:prstGeom prst="rect">
            <a:avLst/>
          </a:prstGeom>
        </p:spPr>
      </p:pic>
      <p:sp>
        <p:nvSpPr>
          <p:cNvPr id="5" name="Picture Placeholder 4"/>
          <p:cNvSpPr>
            <a:spLocks noGrp="1"/>
          </p:cNvSpPr>
          <p:nvPr>
            <p:ph type="pic" sz="quarter" idx="17" hasCustomPrompt="1"/>
          </p:nvPr>
        </p:nvSpPr>
        <p:spPr>
          <a:xfrm>
            <a:off x="6265361" y="1608404"/>
            <a:ext cx="2226632" cy="392053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9"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14129" y="950512"/>
            <a:ext cx="2552720" cy="5204300"/>
          </a:xfrm>
          <a:prstGeom prst="rect">
            <a:avLst/>
          </a:prstGeom>
        </p:spPr>
      </p:pic>
      <p:sp>
        <p:nvSpPr>
          <p:cNvPr id="11" name="Picture Placeholder 4"/>
          <p:cNvSpPr>
            <a:spLocks noGrp="1"/>
          </p:cNvSpPr>
          <p:nvPr>
            <p:ph type="pic" sz="quarter" idx="18" hasCustomPrompt="1"/>
          </p:nvPr>
        </p:nvSpPr>
        <p:spPr>
          <a:xfrm>
            <a:off x="9183490" y="1608404"/>
            <a:ext cx="2226632" cy="392053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474210250"/>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52_Title Slide">
    <p:spTree>
      <p:nvGrpSpPr>
        <p:cNvPr id="1" name=""/>
        <p:cNvGrpSpPr/>
        <p:nvPr/>
      </p:nvGrpSpPr>
      <p:grpSpPr>
        <a:xfrm>
          <a:off x="0" y="0"/>
          <a:ext cx="0" cy="0"/>
          <a:chOff x="0" y="0"/>
          <a:chExt cx="0" cy="0"/>
        </a:xfrm>
      </p:grpSpPr>
      <p:sp>
        <p:nvSpPr>
          <p:cNvPr id="5" name="Picture Placeholder 2"/>
          <p:cNvSpPr>
            <a:spLocks noGrp="1"/>
          </p:cNvSpPr>
          <p:nvPr>
            <p:ph type="pic" sz="quarter" idx="17" hasCustomPrompt="1"/>
          </p:nvPr>
        </p:nvSpPr>
        <p:spPr>
          <a:xfrm>
            <a:off x="7232810"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1" hasCustomPrompt="1"/>
          </p:nvPr>
        </p:nvSpPr>
        <p:spPr>
          <a:xfrm>
            <a:off x="3573186"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Picture Placeholder 2"/>
          <p:cNvSpPr>
            <a:spLocks noGrp="1"/>
          </p:cNvSpPr>
          <p:nvPr>
            <p:ph type="pic" sz="quarter" idx="13" hasCustomPrompt="1"/>
          </p:nvPr>
        </p:nvSpPr>
        <p:spPr>
          <a:xfrm>
            <a:off x="1866900"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6" hasCustomPrompt="1"/>
          </p:nvPr>
        </p:nvSpPr>
        <p:spPr>
          <a:xfrm>
            <a:off x="8939098" y="2968272"/>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83075" y="2510678"/>
            <a:ext cx="1781850" cy="3632707"/>
          </a:xfrm>
          <a:prstGeom prst="rect">
            <a:avLst/>
          </a:prstGeom>
          <a:effectLst/>
        </p:spPr>
      </p:pic>
      <p:sp>
        <p:nvSpPr>
          <p:cNvPr id="12" name="Picture Placeholder 2"/>
          <p:cNvSpPr>
            <a:spLocks noGrp="1"/>
          </p:cNvSpPr>
          <p:nvPr>
            <p:ph type="pic" sz="quarter" idx="12" hasCustomPrompt="1"/>
          </p:nvPr>
        </p:nvSpPr>
        <p:spPr>
          <a:xfrm>
            <a:off x="5403872" y="2968272"/>
            <a:ext cx="1538402" cy="273099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4"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614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53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48911" y="1556538"/>
            <a:ext cx="2179621" cy="4443652"/>
          </a:xfrm>
          <a:prstGeom prst="rect">
            <a:avLst/>
          </a:prstGeom>
          <a:effectLst/>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74854" y="1294664"/>
            <a:ext cx="2354068" cy="4679611"/>
          </a:xfrm>
          <a:prstGeom prst="rect">
            <a:avLst/>
          </a:prstGeom>
          <a:effectLst/>
        </p:spPr>
      </p:pic>
      <p:sp>
        <p:nvSpPr>
          <p:cNvPr id="17" name="Picture Placeholder 2"/>
          <p:cNvSpPr>
            <a:spLocks noGrp="1"/>
          </p:cNvSpPr>
          <p:nvPr>
            <p:ph type="pic" sz="quarter" idx="12" hasCustomPrompt="1"/>
          </p:nvPr>
        </p:nvSpPr>
        <p:spPr>
          <a:xfrm>
            <a:off x="9093198" y="2108814"/>
            <a:ext cx="1898127" cy="33624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6458642" y="1716517"/>
            <a:ext cx="2189830" cy="3887716"/>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9" name="Rectangle 18"/>
          <p:cNvSpPr/>
          <p:nvPr/>
        </p:nvSpPr>
        <p:spPr>
          <a:xfrm>
            <a:off x="7228993" y="1522692"/>
            <a:ext cx="660400" cy="133927"/>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88209542"/>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55_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731" y="-963827"/>
            <a:ext cx="5339879" cy="9127998"/>
          </a:xfrm>
          <a:prstGeom prst="rect">
            <a:avLst/>
          </a:prstGeom>
          <a:effectLst/>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9775" y="1512392"/>
            <a:ext cx="1942648" cy="3960529"/>
          </a:xfrm>
          <a:prstGeom prst="rect">
            <a:avLst/>
          </a:prstGeom>
          <a:effectLst/>
        </p:spPr>
      </p:pic>
      <p:sp>
        <p:nvSpPr>
          <p:cNvPr id="12" name="Picture Placeholder 2"/>
          <p:cNvSpPr>
            <a:spLocks noGrp="1"/>
          </p:cNvSpPr>
          <p:nvPr>
            <p:ph type="pic" sz="quarter" idx="12" hasCustomPrompt="1"/>
          </p:nvPr>
        </p:nvSpPr>
        <p:spPr>
          <a:xfrm>
            <a:off x="7578377" y="1999166"/>
            <a:ext cx="1727361" cy="300795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426361747"/>
      </p:ext>
    </p:extLst>
  </p:cSld>
  <p:clrMapOvr>
    <a:masterClrMapping/>
  </p:clrMapOvr>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56_Title Slide">
    <p:spTree>
      <p:nvGrpSpPr>
        <p:cNvPr id="1" name=""/>
        <p:cNvGrpSpPr/>
        <p:nvPr/>
      </p:nvGrpSpPr>
      <p:grpSpPr>
        <a:xfrm>
          <a:off x="0" y="0"/>
          <a:ext cx="0" cy="0"/>
          <a:chOff x="0" y="0"/>
          <a:chExt cx="0" cy="0"/>
        </a:xfrm>
      </p:grpSpPr>
      <p:sp>
        <p:nvSpPr>
          <p:cNvPr id="5" name="Picture Placeholder 2"/>
          <p:cNvSpPr>
            <a:spLocks noGrp="1"/>
          </p:cNvSpPr>
          <p:nvPr>
            <p:ph type="pic" sz="quarter" idx="11" hasCustomPrompt="1"/>
          </p:nvPr>
        </p:nvSpPr>
        <p:spPr>
          <a:xfrm>
            <a:off x="3300984" y="4215384"/>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2" hasCustomPrompt="1"/>
          </p:nvPr>
        </p:nvSpPr>
        <p:spPr>
          <a:xfrm>
            <a:off x="5112553" y="3076055"/>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Picture Placeholder 2"/>
          <p:cNvSpPr>
            <a:spLocks noGrp="1"/>
          </p:cNvSpPr>
          <p:nvPr>
            <p:ph type="pic" sz="quarter" idx="14" hasCustomPrompt="1"/>
          </p:nvPr>
        </p:nvSpPr>
        <p:spPr>
          <a:xfrm>
            <a:off x="8685085" y="820709"/>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5" hasCustomPrompt="1"/>
          </p:nvPr>
        </p:nvSpPr>
        <p:spPr>
          <a:xfrm>
            <a:off x="10487042" y="-311247"/>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4161" y="2213356"/>
            <a:ext cx="5203862" cy="3360312"/>
          </a:xfrm>
          <a:prstGeom prst="rect">
            <a:avLst/>
          </a:prstGeom>
        </p:spPr>
      </p:pic>
      <p:sp>
        <p:nvSpPr>
          <p:cNvPr id="13" name="Picture Placeholder 2"/>
          <p:cNvSpPr>
            <a:spLocks noGrp="1"/>
          </p:cNvSpPr>
          <p:nvPr>
            <p:ph type="pic" sz="quarter" idx="13" hasCustomPrompt="1"/>
          </p:nvPr>
        </p:nvSpPr>
        <p:spPr>
          <a:xfrm>
            <a:off x="7016275" y="1791063"/>
            <a:ext cx="1901952" cy="3931920"/>
          </a:xfrm>
          <a:prstGeom prst="rect">
            <a:avLst/>
          </a:prstGeom>
          <a:pattFill prst="pct5">
            <a:fgClr>
              <a:schemeClr val="tx1"/>
            </a:fgClr>
            <a:bgClr>
              <a:schemeClr val="bg1">
                <a:lumMod val="85000"/>
              </a:schemeClr>
            </a:bgClr>
          </a:pattFill>
          <a:effectLst/>
          <a:scene3d>
            <a:camera prst="orthographicFront">
              <a:rot lat="2400000" lon="2400000" rev="3630000"/>
            </a:camera>
            <a:lightRig rig="threePt" dir="t"/>
          </a:scene3d>
          <a:sp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0988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57_Title Slide">
    <p:spTree>
      <p:nvGrpSpPr>
        <p:cNvPr id="1" name=""/>
        <p:cNvGrpSpPr/>
        <p:nvPr/>
      </p:nvGrpSpPr>
      <p:grpSpPr>
        <a:xfrm>
          <a:off x="0" y="0"/>
          <a:ext cx="0" cy="0"/>
          <a:chOff x="0" y="0"/>
          <a:chExt cx="0" cy="0"/>
        </a:xfrm>
      </p:grpSpPr>
      <p:pic>
        <p:nvPicPr>
          <p:cNvPr id="36" name="Picture 3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71096" y="-677528"/>
            <a:ext cx="2179780" cy="4258277"/>
          </a:xfrm>
          <a:prstGeom prst="rect">
            <a:avLst/>
          </a:prstGeom>
        </p:spPr>
      </p:pic>
      <p:pic>
        <p:nvPicPr>
          <p:cNvPr id="37" name="Picture 3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7066" y="1094122"/>
            <a:ext cx="2179780" cy="4258277"/>
          </a:xfrm>
          <a:prstGeom prst="rect">
            <a:avLst/>
          </a:prstGeom>
        </p:spPr>
      </p:pic>
      <p:pic>
        <p:nvPicPr>
          <p:cNvPr id="38" name="Picture 3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40720" y="-392322"/>
            <a:ext cx="2179780" cy="4258277"/>
          </a:xfrm>
          <a:prstGeom prst="rect">
            <a:avLst/>
          </a:prstGeom>
        </p:spPr>
      </p:pic>
      <p:sp>
        <p:nvSpPr>
          <p:cNvPr id="33" name="Picture Placeholder 2"/>
          <p:cNvSpPr>
            <a:spLocks noGrp="1"/>
          </p:cNvSpPr>
          <p:nvPr>
            <p:ph type="pic" sz="quarter" idx="11" hasCustomPrompt="1"/>
          </p:nvPr>
        </p:nvSpPr>
        <p:spPr>
          <a:xfrm>
            <a:off x="5624731" y="-22859"/>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4" name="Picture Placeholder 2"/>
          <p:cNvSpPr>
            <a:spLocks noGrp="1"/>
          </p:cNvSpPr>
          <p:nvPr>
            <p:ph type="pic" sz="quarter" idx="12" hasCustomPrompt="1"/>
          </p:nvPr>
        </p:nvSpPr>
        <p:spPr>
          <a:xfrm>
            <a:off x="7677728" y="17487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5" name="Picture Placeholder 2"/>
          <p:cNvSpPr>
            <a:spLocks noGrp="1"/>
          </p:cNvSpPr>
          <p:nvPr>
            <p:ph type="pic" sz="quarter" idx="13" hasCustomPrompt="1"/>
          </p:nvPr>
        </p:nvSpPr>
        <p:spPr>
          <a:xfrm>
            <a:off x="9703999" y="2628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511271345"/>
      </p:ext>
    </p:extLst>
  </p:cSld>
  <p:clrMapOvr>
    <a:masterClrMapping/>
  </p:clrMapOvr>
  <p:extLst>
    <p:ext uri="{DCECCB84-F9BA-43D5-87BE-67443E8EF086}">
      <p15:sldGuideLst xmlns:p15="http://schemas.microsoft.com/office/powerpoint/2012/main">
        <p15:guide id="3" pos="724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58_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069616" y="628716"/>
            <a:ext cx="4939393" cy="6858000"/>
          </a:xfrm>
          <a:prstGeom prst="rect">
            <a:avLst/>
          </a:prstGeom>
          <a:effectLst/>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65088" y="2191658"/>
            <a:ext cx="1998958" cy="4075330"/>
          </a:xfrm>
          <a:prstGeom prst="rect">
            <a:avLst/>
          </a:prstGeom>
          <a:effectLst/>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77619" y="1941731"/>
            <a:ext cx="2175811" cy="4325257"/>
          </a:xfrm>
          <a:prstGeom prst="rect">
            <a:avLst/>
          </a:prstGeom>
          <a:effectLst/>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87908" y="4040025"/>
            <a:ext cx="1243445" cy="2404317"/>
          </a:xfrm>
          <a:prstGeom prst="rect">
            <a:avLst/>
          </a:prstGeom>
          <a:effectLst/>
        </p:spPr>
      </p:pic>
      <p:sp>
        <p:nvSpPr>
          <p:cNvPr id="8" name="Picture Placeholder 2"/>
          <p:cNvSpPr>
            <a:spLocks noGrp="1"/>
          </p:cNvSpPr>
          <p:nvPr>
            <p:ph type="pic" sz="quarter" idx="12" hasCustomPrompt="1"/>
          </p:nvPr>
        </p:nvSpPr>
        <p:spPr>
          <a:xfrm>
            <a:off x="5894174" y="2693775"/>
            <a:ext cx="1771047" cy="311330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3" hasCustomPrompt="1"/>
          </p:nvPr>
        </p:nvSpPr>
        <p:spPr>
          <a:xfrm>
            <a:off x="3265039" y="2323070"/>
            <a:ext cx="2001318" cy="357407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4" hasCustomPrompt="1"/>
          </p:nvPr>
        </p:nvSpPr>
        <p:spPr>
          <a:xfrm>
            <a:off x="1822122" y="4762702"/>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5" hasCustomPrompt="1"/>
          </p:nvPr>
        </p:nvSpPr>
        <p:spPr>
          <a:xfrm>
            <a:off x="8872151" y="2075937"/>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 name="Rectangle 1"/>
          <p:cNvSpPr/>
          <p:nvPr/>
        </p:nvSpPr>
        <p:spPr>
          <a:xfrm>
            <a:off x="3904735" y="2154587"/>
            <a:ext cx="691979" cy="131412"/>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132858"/>
      </p:ext>
    </p:extLst>
  </p:cSld>
  <p:clrMapOvr>
    <a:masterClrMapping/>
  </p:clrMapOvr>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59_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6799" y="3416531"/>
            <a:ext cx="10058400" cy="6030254"/>
          </a:xfrm>
          <a:prstGeom prst="rect">
            <a:avLst/>
          </a:prstGeom>
          <a:effectLst/>
        </p:spPr>
      </p:pic>
      <p:sp>
        <p:nvSpPr>
          <p:cNvPr id="9" name="Picture Placeholder 2"/>
          <p:cNvSpPr>
            <a:spLocks noGrp="1"/>
          </p:cNvSpPr>
          <p:nvPr>
            <p:ph type="pic" sz="quarter" idx="12" hasCustomPrompt="1"/>
          </p:nvPr>
        </p:nvSpPr>
        <p:spPr>
          <a:xfrm>
            <a:off x="2235209" y="3875315"/>
            <a:ext cx="7725220" cy="479515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170335485"/>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60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43536" y="1831343"/>
            <a:ext cx="6641556" cy="3899528"/>
          </a:xfrm>
          <a:prstGeom prst="rect">
            <a:avLst/>
          </a:prstGeom>
          <a:effectLst/>
        </p:spPr>
      </p:pic>
      <p:sp>
        <p:nvSpPr>
          <p:cNvPr id="6" name="Picture Placeholder 2"/>
          <p:cNvSpPr>
            <a:spLocks noGrp="1"/>
          </p:cNvSpPr>
          <p:nvPr>
            <p:ph type="pic" sz="quarter" idx="12" hasCustomPrompt="1"/>
          </p:nvPr>
        </p:nvSpPr>
        <p:spPr>
          <a:xfrm>
            <a:off x="6151157" y="2075607"/>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Rectangle 27"/>
          <p:cNvSpPr/>
          <p:nvPr/>
        </p:nvSpPr>
        <p:spPr>
          <a:xfrm>
            <a:off x="8294358" y="5373428"/>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684771488"/>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61_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957098" y="106731"/>
            <a:ext cx="4939393" cy="6858000"/>
          </a:xfrm>
          <a:prstGeom prst="rect">
            <a:avLst/>
          </a:prstGeom>
          <a:effectLst/>
        </p:spPr>
      </p:pic>
      <p:sp>
        <p:nvSpPr>
          <p:cNvPr id="11" name="Picture Placeholder 2"/>
          <p:cNvSpPr>
            <a:spLocks noGrp="1"/>
          </p:cNvSpPr>
          <p:nvPr>
            <p:ph type="pic" sz="quarter" idx="15" hasCustomPrompt="1"/>
          </p:nvPr>
        </p:nvSpPr>
        <p:spPr>
          <a:xfrm>
            <a:off x="6767585" y="1546000"/>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4"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8307973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9081580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62_Title Slide">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664" y="1689423"/>
            <a:ext cx="2042125" cy="3948638"/>
          </a:xfrm>
          <a:prstGeom prst="rect">
            <a:avLst/>
          </a:prstGeom>
          <a:effectLst/>
        </p:spPr>
      </p:pic>
      <p:sp>
        <p:nvSpPr>
          <p:cNvPr id="10" name="Picture Placeholder 2"/>
          <p:cNvSpPr>
            <a:spLocks noGrp="1"/>
          </p:cNvSpPr>
          <p:nvPr>
            <p:ph type="pic" sz="quarter" idx="14" hasCustomPrompt="1"/>
          </p:nvPr>
        </p:nvSpPr>
        <p:spPr>
          <a:xfrm>
            <a:off x="6379227" y="28623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952" y="1689423"/>
            <a:ext cx="2042125" cy="3948638"/>
          </a:xfrm>
          <a:prstGeom prst="rect">
            <a:avLst/>
          </a:prstGeom>
          <a:effectLst/>
        </p:spPr>
      </p:pic>
      <p:sp>
        <p:nvSpPr>
          <p:cNvPr id="19" name="Picture Placeholder 2"/>
          <p:cNvSpPr>
            <a:spLocks noGrp="1"/>
          </p:cNvSpPr>
          <p:nvPr>
            <p:ph type="pic" sz="quarter" idx="16" hasCustomPrompt="1"/>
          </p:nvPr>
        </p:nvSpPr>
        <p:spPr>
          <a:xfrm>
            <a:off x="9814515" y="28623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202" y="1491991"/>
            <a:ext cx="2246337" cy="4343502"/>
          </a:xfrm>
          <a:prstGeom prst="rect">
            <a:avLst/>
          </a:prstGeom>
          <a:effectLst/>
        </p:spPr>
      </p:pic>
      <p:sp>
        <p:nvSpPr>
          <p:cNvPr id="17" name="Picture Placeholder 2"/>
          <p:cNvSpPr>
            <a:spLocks noGrp="1"/>
          </p:cNvSpPr>
          <p:nvPr>
            <p:ph type="pic" sz="quarter" idx="15" hasCustomPrompt="1"/>
          </p:nvPr>
        </p:nvSpPr>
        <p:spPr>
          <a:xfrm>
            <a:off x="8033282" y="2783230"/>
            <a:ext cx="1398958" cy="17402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618274183"/>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511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cSld name="50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5" name="Picture Placeholder 4"/>
          <p:cNvSpPr>
            <a:spLocks noGrp="1"/>
          </p:cNvSpPr>
          <p:nvPr>
            <p:ph type="pic" sz="quarter" idx="14" hasCustomPrompt="1"/>
          </p:nvPr>
        </p:nvSpPr>
        <p:spPr>
          <a:xfrm>
            <a:off x="4064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6" name="Picture Placeholder 4"/>
          <p:cNvSpPr>
            <a:spLocks noGrp="1"/>
          </p:cNvSpPr>
          <p:nvPr>
            <p:ph type="pic" sz="quarter" idx="15" hasCustomPrompt="1"/>
          </p:nvPr>
        </p:nvSpPr>
        <p:spPr>
          <a:xfrm>
            <a:off x="8128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1730433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31575132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cSld name="52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609600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11793587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cSld name="53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0" y="-12192"/>
            <a:ext cx="6096000" cy="342849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273425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cSld name="54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6096000" y="3367532"/>
            <a:ext cx="6096000" cy="349046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7" name="Picture Placeholder 4"/>
          <p:cNvSpPr>
            <a:spLocks noGrp="1"/>
          </p:cNvSpPr>
          <p:nvPr>
            <p:ph type="pic" sz="quarter" idx="14" hasCustomPrompt="1"/>
          </p:nvPr>
        </p:nvSpPr>
        <p:spPr>
          <a:xfrm>
            <a:off x="6096000" y="-12192"/>
            <a:ext cx="6096000" cy="337972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010696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94863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Tree>
    <p:extLst>
      <p:ext uri="{BB962C8B-B14F-4D97-AF65-F5344CB8AC3E}">
        <p14:creationId xmlns:p14="http://schemas.microsoft.com/office/powerpoint/2010/main" val="42311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7" name="Rectangle 6"/>
          <p:cNvSpPr/>
          <p:nvPr/>
        </p:nvSpPr>
        <p:spPr>
          <a:xfrm>
            <a:off x="0"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‹n°›</a:t>
            </a:fld>
            <a:endParaRPr lang="en-US">
              <a:solidFill>
                <a:schemeClr val="tx1">
                  <a:lumMod val="50000"/>
                  <a:lumOff val="50000"/>
                  <a:alpha val="70000"/>
                </a:schemeClr>
              </a:solidFill>
            </a:endParaRPr>
          </a:p>
        </p:txBody>
      </p:sp>
      <p:cxnSp>
        <p:nvCxnSpPr>
          <p:cNvPr id="9" name="Straight Connector 8"/>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83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vl1pPr>
          </a:lstStyle>
          <a:p>
            <a:r>
              <a:rPr lang="en-US"/>
              <a:t>CLICK TO EDIT MASTER TITLE STYLE</a:t>
            </a:r>
          </a:p>
        </p:txBody>
      </p:sp>
      <p:sp>
        <p:nvSpPr>
          <p:cNvPr id="7" name="Rectangle 6"/>
          <p:cNvSpPr/>
          <p:nvPr/>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‹n°›</a:t>
            </a:fld>
            <a:endParaRPr lang="en-US">
              <a:solidFill>
                <a:schemeClr val="tx1">
                  <a:lumMod val="50000"/>
                  <a:lumOff val="50000"/>
                  <a:alpha val="70000"/>
                </a:schemeClr>
              </a:solidFill>
            </a:endParaRPr>
          </a:p>
        </p:txBody>
      </p:sp>
      <p:cxnSp>
        <p:nvCxnSpPr>
          <p:cNvPr id="9" name="Straight Connector 8"/>
          <p:cNvCxnSpPr/>
          <p:nvPr/>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966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452840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09943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890155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2279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3454448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155938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202607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53085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321312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43195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40852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069280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87979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91534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237307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43138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851432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p:nvSpPr>
        <p:spPr>
          <a:xfrm>
            <a:off x="4361543" y="-1"/>
            <a:ext cx="2227943" cy="6865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73914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141889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08856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spTree>
    <p:extLst>
      <p:ext uri="{BB962C8B-B14F-4D97-AF65-F5344CB8AC3E}">
        <p14:creationId xmlns:p14="http://schemas.microsoft.com/office/powerpoint/2010/main" val="1409562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340207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62328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728144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767466"/>
            <a:ext cx="4229100" cy="1857123"/>
          </a:xfrm>
        </p:spPr>
        <p:txBody>
          <a:body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055712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093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209832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41796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518526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Tree>
    <p:extLst>
      <p:ext uri="{BB962C8B-B14F-4D97-AF65-F5344CB8AC3E}">
        <p14:creationId xmlns:p14="http://schemas.microsoft.com/office/powerpoint/2010/main" val="39568991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Tree>
    <p:extLst>
      <p:ext uri="{BB962C8B-B14F-4D97-AF65-F5344CB8AC3E}">
        <p14:creationId xmlns:p14="http://schemas.microsoft.com/office/powerpoint/2010/main" val="34072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85667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517398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spTree>
    <p:extLst>
      <p:ext uri="{BB962C8B-B14F-4D97-AF65-F5344CB8AC3E}">
        <p14:creationId xmlns:p14="http://schemas.microsoft.com/office/powerpoint/2010/main" val="1793029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3135185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cxnSp>
        <p:nvCxnSpPr>
          <p:cNvPr id="6" name="Straight Connector 5"/>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57952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‹n°›</a:t>
            </a:fld>
            <a:endParaRPr lang="en-US">
              <a:solidFill>
                <a:schemeClr val="bg1">
                  <a:alpha val="70000"/>
                </a:schemeClr>
              </a:solidFill>
            </a:endParaRPr>
          </a:p>
        </p:txBody>
      </p:sp>
      <p:cxnSp>
        <p:nvCxnSpPr>
          <p:cNvPr id="6" name="Straight Connector 5"/>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139748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Tree>
    <p:extLst>
      <p:ext uri="{BB962C8B-B14F-4D97-AF65-F5344CB8AC3E}">
        <p14:creationId xmlns:p14="http://schemas.microsoft.com/office/powerpoint/2010/main" val="1251135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738919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544336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93652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70951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‹n°›</a:t>
            </a:fld>
            <a:endParaRPr lang="en-US"/>
          </a:p>
        </p:txBody>
      </p:sp>
      <p:cxnSp>
        <p:nvCxnSpPr>
          <p:cNvPr id="6" name="Straight Connector 5"/>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77699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44709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372463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996125"/>
            <a:ext cx="8477747" cy="745212"/>
          </a:xfr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972513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378606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870717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087270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966986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7" name="Rectangle 6"/>
          <p:cNvSpPr/>
          <p:nvPr/>
        </p:nvSpPr>
        <p:spPr>
          <a:xfrm>
            <a:off x="0"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‹n°›</a:t>
            </a:fld>
            <a:endParaRPr lang="en-US">
              <a:solidFill>
                <a:schemeClr val="tx1">
                  <a:lumMod val="50000"/>
                  <a:lumOff val="50000"/>
                  <a:alpha val="70000"/>
                </a:schemeClr>
              </a:solidFill>
            </a:endParaRPr>
          </a:p>
        </p:txBody>
      </p:sp>
      <p:cxnSp>
        <p:nvCxnSpPr>
          <p:cNvPr id="9" name="Straight Connector 8"/>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904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vl1pPr>
          </a:lstStyle>
          <a:p>
            <a:r>
              <a:rPr lang="en-US"/>
              <a:t>CLICK TO EDIT MASTER TITLE STYLE</a:t>
            </a:r>
          </a:p>
        </p:txBody>
      </p:sp>
      <p:sp>
        <p:nvSpPr>
          <p:cNvPr id="7" name="Rectangle 6"/>
          <p:cNvSpPr/>
          <p:nvPr/>
        </p:nvSpPr>
        <p:spPr>
          <a:xfrm>
            <a:off x="3135464" y="0"/>
            <a:ext cx="99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‹n°›</a:t>
            </a:fld>
            <a:endParaRPr lang="en-US">
              <a:solidFill>
                <a:schemeClr val="tx1">
                  <a:lumMod val="50000"/>
                  <a:lumOff val="50000"/>
                  <a:alpha val="70000"/>
                </a:schemeClr>
              </a:solidFill>
            </a:endParaRPr>
          </a:p>
        </p:txBody>
      </p:sp>
      <p:cxnSp>
        <p:nvCxnSpPr>
          <p:cNvPr id="9" name="Straight Connector 8"/>
          <p:cNvCxnSpPr/>
          <p:nvPr/>
        </p:nvCxnSpPr>
        <p:spPr>
          <a:xfrm>
            <a:off x="3604351"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205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818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9518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‹n°›</a:t>
            </a:fld>
            <a:endParaRPr lang="en-US">
              <a:solidFill>
                <a:schemeClr val="bg1">
                  <a:alpha val="70000"/>
                </a:schemeClr>
              </a:solidFill>
            </a:endParaRPr>
          </a:p>
        </p:txBody>
      </p:sp>
      <p:cxnSp>
        <p:nvCxnSpPr>
          <p:cNvPr id="6" name="Straight Connector 5"/>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667067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120034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498567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5019327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30739217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a:t>CLICK TO EDIT MASTER TITLE STYLE</a:t>
            </a:r>
          </a:p>
        </p:txBody>
      </p:sp>
    </p:spTree>
    <p:extLst>
      <p:ext uri="{BB962C8B-B14F-4D97-AF65-F5344CB8AC3E}">
        <p14:creationId xmlns:p14="http://schemas.microsoft.com/office/powerpoint/2010/main" val="3692994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811123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392025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37746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526837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83401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Tree>
    <p:extLst>
      <p:ext uri="{BB962C8B-B14F-4D97-AF65-F5344CB8AC3E}">
        <p14:creationId xmlns:p14="http://schemas.microsoft.com/office/powerpoint/2010/main" val="1979360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2500438"/>
            <a:ext cx="4229100" cy="1857123"/>
          </a:xfrm>
        </p:spPr>
        <p:txBody>
          <a:bodyPr/>
          <a:lstStyle/>
          <a:p>
            <a:r>
              <a:rPr lang="en-US"/>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902109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309378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555942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984617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574888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Rectangle 5"/>
          <p:cNvSpPr/>
          <p:nvPr/>
        </p:nvSpPr>
        <p:spPr>
          <a:xfrm>
            <a:off x="4361543" y="-1"/>
            <a:ext cx="2227943" cy="68652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73914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3608472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57407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35327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3688202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29864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a:t>
            </a:fld>
            <a:endParaRPr lang="en-US"/>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560278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Title 4"/>
          <p:cNvSpPr>
            <a:spLocks noGrp="1"/>
          </p:cNvSpPr>
          <p:nvPr>
            <p:ph type="title" hasCustomPrompt="1"/>
          </p:nvPr>
        </p:nvSpPr>
        <p:spPr>
          <a:xfrm>
            <a:off x="1866900" y="1767466"/>
            <a:ext cx="4229100" cy="1857123"/>
          </a:xfrm>
        </p:spPr>
        <p:txBody>
          <a:bodyPr/>
          <a:lstStyle/>
          <a:p>
            <a:r>
              <a:rPr lang="en-US"/>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0057918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98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4434834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5469298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E81A449-C191-42A9-BBBF-DB8AF1DEE12A}" type="slidenum">
              <a:rPr lang="fr-CA" smtClean="0"/>
              <a:t>‹n°›</a:t>
            </a:fld>
            <a:endParaRPr lang="fr-CA"/>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3633315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47_Custom Layout">
    <p:spTree>
      <p:nvGrpSpPr>
        <p:cNvPr id="1" name=""/>
        <p:cNvGrpSpPr/>
        <p:nvPr/>
      </p:nvGrpSpPr>
      <p:grpSpPr>
        <a:xfrm>
          <a:off x="0" y="0"/>
          <a:ext cx="0" cy="0"/>
          <a:chOff x="0" y="0"/>
          <a:chExt cx="0" cy="0"/>
        </a:xfrm>
      </p:grpSpPr>
      <p:sp>
        <p:nvSpPr>
          <p:cNvPr id="3" name="Picture Placeholder 4"/>
          <p:cNvSpPr>
            <a:spLocks noGrp="1"/>
          </p:cNvSpPr>
          <p:nvPr>
            <p:ph type="pic" sz="quarter" idx="13" hasCustomPrompt="1"/>
          </p:nvPr>
        </p:nvSpPr>
        <p:spPr>
          <a:xfrm>
            <a:off x="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4" name="Picture Placeholder 4"/>
          <p:cNvSpPr>
            <a:spLocks noGrp="1"/>
          </p:cNvSpPr>
          <p:nvPr>
            <p:ph type="pic" sz="quarter" idx="14" hasCustomPrompt="1"/>
          </p:nvPr>
        </p:nvSpPr>
        <p:spPr>
          <a:xfrm>
            <a:off x="4064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5" name="Picture Placeholder 4"/>
          <p:cNvSpPr>
            <a:spLocks noGrp="1"/>
          </p:cNvSpPr>
          <p:nvPr>
            <p:ph type="pic" sz="quarter" idx="15" hasCustomPrompt="1"/>
          </p:nvPr>
        </p:nvSpPr>
        <p:spPr>
          <a:xfrm>
            <a:off x="8128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9" name="Picture Placeholder 4"/>
          <p:cNvSpPr>
            <a:spLocks noGrp="1"/>
          </p:cNvSpPr>
          <p:nvPr>
            <p:ph type="pic" sz="quarter" idx="16" hasCustomPrompt="1"/>
          </p:nvPr>
        </p:nvSpPr>
        <p:spPr>
          <a:xfrm>
            <a:off x="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0" name="Picture Placeholder 4"/>
          <p:cNvSpPr>
            <a:spLocks noGrp="1"/>
          </p:cNvSpPr>
          <p:nvPr>
            <p:ph type="pic" sz="quarter" idx="17" hasCustomPrompt="1"/>
          </p:nvPr>
        </p:nvSpPr>
        <p:spPr>
          <a:xfrm>
            <a:off x="4064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1" name="Picture Placeholder 4"/>
          <p:cNvSpPr>
            <a:spLocks noGrp="1"/>
          </p:cNvSpPr>
          <p:nvPr>
            <p:ph type="pic" sz="quarter" idx="18" hasCustomPrompt="1"/>
          </p:nvPr>
        </p:nvSpPr>
        <p:spPr>
          <a:xfrm>
            <a:off x="8128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39964005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41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1481" y="997003"/>
            <a:ext cx="3196773" cy="5000340"/>
          </a:xfrm>
          <a:prstGeom prst="rect">
            <a:avLst/>
          </a:prstGeom>
        </p:spPr>
      </p:pic>
      <p:sp>
        <p:nvSpPr>
          <p:cNvPr id="9" name="Picture Placeholder 4"/>
          <p:cNvSpPr>
            <a:spLocks noGrp="1"/>
          </p:cNvSpPr>
          <p:nvPr>
            <p:ph type="pic" sz="quarter" idx="15" hasCustomPrompt="1"/>
          </p:nvPr>
        </p:nvSpPr>
        <p:spPr>
          <a:xfrm>
            <a:off x="5895579"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0" name="Picture Placeholder 4"/>
          <p:cNvSpPr>
            <a:spLocks noGrp="1"/>
          </p:cNvSpPr>
          <p:nvPr>
            <p:ph type="pic" sz="quarter" idx="16" hasCustomPrompt="1"/>
          </p:nvPr>
        </p:nvSpPr>
        <p:spPr>
          <a:xfrm>
            <a:off x="10450793"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1" name="Picture Placeholder 4"/>
          <p:cNvSpPr>
            <a:spLocks noGrp="1"/>
          </p:cNvSpPr>
          <p:nvPr>
            <p:ph type="pic" sz="quarter" idx="17" hasCustomPrompt="1"/>
          </p:nvPr>
        </p:nvSpPr>
        <p:spPr>
          <a:xfrm>
            <a:off x="8215592" y="1774370"/>
            <a:ext cx="1937655"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477985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46_Title Slide">
    <p:spTree>
      <p:nvGrpSpPr>
        <p:cNvPr id="1" name=""/>
        <p:cNvGrpSpPr/>
        <p:nvPr/>
      </p:nvGrpSpPr>
      <p:grpSpPr>
        <a:xfrm>
          <a:off x="0" y="0"/>
          <a:ext cx="0" cy="0"/>
          <a:chOff x="0" y="0"/>
          <a:chExt cx="0" cy="0"/>
        </a:xfrm>
      </p:grpSpPr>
      <p:grpSp>
        <p:nvGrpSpPr>
          <p:cNvPr id="6" name="Группа 38"/>
          <p:cNvGrpSpPr/>
          <p:nvPr/>
        </p:nvGrpSpPr>
        <p:grpSpPr>
          <a:xfrm>
            <a:off x="1880353" y="2416058"/>
            <a:ext cx="2530932" cy="5052118"/>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39" name="Picture Placeholder 4"/>
          <p:cNvSpPr>
            <a:spLocks noGrp="1"/>
          </p:cNvSpPr>
          <p:nvPr>
            <p:ph type="pic" sz="quarter" idx="16" hasCustomPrompt="1"/>
          </p:nvPr>
        </p:nvSpPr>
        <p:spPr>
          <a:xfrm>
            <a:off x="2060654" y="3049287"/>
            <a:ext cx="2164306" cy="3834975"/>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grpSp>
        <p:nvGrpSpPr>
          <p:cNvPr id="17" name="Группа 38"/>
          <p:cNvGrpSpPr/>
          <p:nvPr/>
        </p:nvGrpSpPr>
        <p:grpSpPr>
          <a:xfrm>
            <a:off x="4846436" y="2416058"/>
            <a:ext cx="2530932" cy="5052118"/>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3"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grpSp>
        <p:nvGrpSpPr>
          <p:cNvPr id="28" name="Группа 38"/>
          <p:cNvGrpSpPr/>
          <p:nvPr/>
        </p:nvGrpSpPr>
        <p:grpSpPr>
          <a:xfrm>
            <a:off x="7810774" y="2416058"/>
            <a:ext cx="2530932" cy="5052118"/>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4"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40" name="Picture Placeholder 4"/>
          <p:cNvSpPr>
            <a:spLocks noGrp="1"/>
          </p:cNvSpPr>
          <p:nvPr>
            <p:ph type="pic" sz="quarter" idx="17" hasCustomPrompt="1"/>
          </p:nvPr>
        </p:nvSpPr>
        <p:spPr>
          <a:xfrm>
            <a:off x="5031337" y="3049287"/>
            <a:ext cx="2164306" cy="3834975"/>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41" name="Picture Placeholder 4"/>
          <p:cNvSpPr>
            <a:spLocks noGrp="1"/>
          </p:cNvSpPr>
          <p:nvPr>
            <p:ph type="pic" sz="quarter" idx="18" hasCustomPrompt="1"/>
          </p:nvPr>
        </p:nvSpPr>
        <p:spPr>
          <a:xfrm>
            <a:off x="7990292" y="3049287"/>
            <a:ext cx="2164306" cy="3834975"/>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2290352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3_Title Slide">
    <p:spTree>
      <p:nvGrpSpPr>
        <p:cNvPr id="1" name=""/>
        <p:cNvGrpSpPr/>
        <p:nvPr/>
      </p:nvGrpSpPr>
      <p:grpSpPr>
        <a:xfrm>
          <a:off x="0" y="0"/>
          <a:ext cx="0" cy="0"/>
          <a:chOff x="0" y="0"/>
          <a:chExt cx="0" cy="0"/>
        </a:xfrm>
      </p:grpSpPr>
      <p:grpSp>
        <p:nvGrpSpPr>
          <p:cNvPr id="6" name="Группа 1"/>
          <p:cNvGrpSpPr/>
          <p:nvPr/>
        </p:nvGrpSpPr>
        <p:grpSpPr>
          <a:xfrm>
            <a:off x="2856630" y="2482435"/>
            <a:ext cx="6508847" cy="5800291"/>
            <a:chOff x="2856622" y="1248719"/>
            <a:chExt cx="6508847" cy="5800291"/>
          </a:xfrm>
        </p:grpSpPr>
        <p:sp>
          <p:nvSpPr>
            <p:cNvPr id="7" name="Скругленный прямоугольник 29"/>
            <p:cNvSpPr/>
            <p:nvPr userDrawn="1"/>
          </p:nvSpPr>
          <p:spPr>
            <a:xfrm>
              <a:off x="8012184" y="1248719"/>
              <a:ext cx="605828" cy="361324"/>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30"/>
            <p:cNvSpPr/>
            <p:nvPr userDrawn="1"/>
          </p:nvSpPr>
          <p:spPr>
            <a:xfrm>
              <a:off x="8759641" y="1828800"/>
              <a:ext cx="605828" cy="914400"/>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Полилиния 26"/>
            <p:cNvSpPr/>
            <p:nvPr userDrawn="1"/>
          </p:nvSpPr>
          <p:spPr>
            <a:xfrm>
              <a:off x="2856622" y="1273391"/>
              <a:ext cx="6480361" cy="5775619"/>
            </a:xfrm>
            <a:custGeom>
              <a:avLst/>
              <a:gdLst>
                <a:gd name="connsiteX0" fmla="*/ 511175 w 12820651"/>
                <a:gd name="connsiteY0" fmla="*/ 0 h 11520489"/>
                <a:gd name="connsiteX1" fmla="*/ 12317413 w 12820651"/>
                <a:gd name="connsiteY1" fmla="*/ 0 h 11520489"/>
                <a:gd name="connsiteX2" fmla="*/ 12322175 w 12820651"/>
                <a:gd name="connsiteY2" fmla="*/ 0 h 11520489"/>
                <a:gd name="connsiteX3" fmla="*/ 12322175 w 12820651"/>
                <a:gd name="connsiteY3" fmla="*/ 480 h 11520489"/>
                <a:gd name="connsiteX4" fmla="*/ 12418833 w 12820651"/>
                <a:gd name="connsiteY4" fmla="*/ 10224 h 11520489"/>
                <a:gd name="connsiteX5" fmla="*/ 12820651 w 12820651"/>
                <a:gd name="connsiteY5" fmla="*/ 503238 h 11520489"/>
                <a:gd name="connsiteX6" fmla="*/ 12818549 w 12820651"/>
                <a:gd name="connsiteY6" fmla="*/ 527051 h 11520489"/>
                <a:gd name="connsiteX7" fmla="*/ 12820651 w 12820651"/>
                <a:gd name="connsiteY7" fmla="*/ 527051 h 11520489"/>
                <a:gd name="connsiteX8" fmla="*/ 12820651 w 12820651"/>
                <a:gd name="connsiteY8" fmla="*/ 11520489 h 11520489"/>
                <a:gd name="connsiteX9" fmla="*/ 0 w 12820651"/>
                <a:gd name="connsiteY9" fmla="*/ 11520489 h 11520489"/>
                <a:gd name="connsiteX10" fmla="*/ 0 w 12820651"/>
                <a:gd name="connsiteY10" fmla="*/ 527051 h 11520489"/>
                <a:gd name="connsiteX11" fmla="*/ 2401 w 12820651"/>
                <a:gd name="connsiteY11" fmla="*/ 527051 h 11520489"/>
                <a:gd name="connsiteX12" fmla="*/ 0 w 12820651"/>
                <a:gd name="connsiteY12" fmla="*/ 503239 h 11520489"/>
                <a:gd name="connsiteX13" fmla="*/ 503238 w 12820651"/>
                <a:gd name="connsiteY13" fmla="*/ 1 h 11520489"/>
                <a:gd name="connsiteX14" fmla="*/ 511175 w 12820651"/>
                <a:gd name="connsiteY14" fmla="*/ 801 h 1152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20651" h="11520489">
                  <a:moveTo>
                    <a:pt x="511175" y="0"/>
                  </a:moveTo>
                  <a:lnTo>
                    <a:pt x="12317413" y="0"/>
                  </a:lnTo>
                  <a:lnTo>
                    <a:pt x="12322175" y="0"/>
                  </a:lnTo>
                  <a:lnTo>
                    <a:pt x="12322175" y="480"/>
                  </a:lnTo>
                  <a:lnTo>
                    <a:pt x="12418833" y="10224"/>
                  </a:lnTo>
                  <a:cubicBezTo>
                    <a:pt x="12648149" y="57149"/>
                    <a:pt x="12820651" y="260049"/>
                    <a:pt x="12820651" y="503238"/>
                  </a:cubicBezTo>
                  <a:lnTo>
                    <a:pt x="12818549" y="527051"/>
                  </a:lnTo>
                  <a:lnTo>
                    <a:pt x="12820651" y="527051"/>
                  </a:lnTo>
                  <a:lnTo>
                    <a:pt x="12820651" y="11520489"/>
                  </a:lnTo>
                  <a:lnTo>
                    <a:pt x="0" y="11520489"/>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Овал 48"/>
            <p:cNvSpPr/>
            <p:nvPr userDrawn="1"/>
          </p:nvSpPr>
          <p:spPr>
            <a:xfrm flipH="1">
              <a:off x="6042354" y="1608203"/>
              <a:ext cx="108896" cy="1062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11" name="Picture Placeholder 4"/>
          <p:cNvSpPr>
            <a:spLocks noGrp="1"/>
          </p:cNvSpPr>
          <p:nvPr>
            <p:ph type="pic" sz="quarter" idx="16" hasCustomPrompt="1"/>
          </p:nvPr>
        </p:nvSpPr>
        <p:spPr>
          <a:xfrm>
            <a:off x="3561704" y="3280612"/>
            <a:ext cx="5056315" cy="718074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
        <p:nvSpPr>
          <p:cNvPr id="12" name="Title 4"/>
          <p:cNvSpPr>
            <a:spLocks noGrp="1"/>
          </p:cNvSpPr>
          <p:nvPr>
            <p:ph type="title" hasCustomPrompt="1"/>
          </p:nvPr>
        </p:nvSpPr>
        <p:spPr>
          <a:xfrm>
            <a:off x="1866900" y="1000025"/>
            <a:ext cx="4229100" cy="1621619"/>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4033261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44_Title Slide">
    <p:spTree>
      <p:nvGrpSpPr>
        <p:cNvPr id="1" name=""/>
        <p:cNvGrpSpPr/>
        <p:nvPr/>
      </p:nvGrpSpPr>
      <p:grpSpPr>
        <a:xfrm>
          <a:off x="0" y="0"/>
          <a:ext cx="0" cy="0"/>
          <a:chOff x="0" y="0"/>
          <a:chExt cx="0" cy="0"/>
        </a:xfrm>
      </p:grpSpPr>
      <p:grpSp>
        <p:nvGrpSpPr>
          <p:cNvPr id="6" name="Группа 1"/>
          <p:cNvGrpSpPr/>
          <p:nvPr/>
        </p:nvGrpSpPr>
        <p:grpSpPr>
          <a:xfrm rot="10800000">
            <a:off x="2885116" y="-1478212"/>
            <a:ext cx="6480361" cy="5800291"/>
            <a:chOff x="2856622" y="1248719"/>
            <a:chExt cx="6480361" cy="5800291"/>
          </a:xfrm>
        </p:grpSpPr>
        <p:sp>
          <p:nvSpPr>
            <p:cNvPr id="7" name="Скругленный прямоугольник 29"/>
            <p:cNvSpPr/>
            <p:nvPr userDrawn="1"/>
          </p:nvSpPr>
          <p:spPr>
            <a:xfrm>
              <a:off x="8012184" y="1248719"/>
              <a:ext cx="605828" cy="361324"/>
            </a:xfrm>
            <a:prstGeom prst="round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Полилиния 26"/>
            <p:cNvSpPr/>
            <p:nvPr userDrawn="1"/>
          </p:nvSpPr>
          <p:spPr>
            <a:xfrm>
              <a:off x="2856622" y="1273391"/>
              <a:ext cx="6480361" cy="5775619"/>
            </a:xfrm>
            <a:custGeom>
              <a:avLst/>
              <a:gdLst>
                <a:gd name="connsiteX0" fmla="*/ 511175 w 12820651"/>
                <a:gd name="connsiteY0" fmla="*/ 0 h 11520489"/>
                <a:gd name="connsiteX1" fmla="*/ 12317413 w 12820651"/>
                <a:gd name="connsiteY1" fmla="*/ 0 h 11520489"/>
                <a:gd name="connsiteX2" fmla="*/ 12322175 w 12820651"/>
                <a:gd name="connsiteY2" fmla="*/ 0 h 11520489"/>
                <a:gd name="connsiteX3" fmla="*/ 12322175 w 12820651"/>
                <a:gd name="connsiteY3" fmla="*/ 480 h 11520489"/>
                <a:gd name="connsiteX4" fmla="*/ 12418833 w 12820651"/>
                <a:gd name="connsiteY4" fmla="*/ 10224 h 11520489"/>
                <a:gd name="connsiteX5" fmla="*/ 12820651 w 12820651"/>
                <a:gd name="connsiteY5" fmla="*/ 503238 h 11520489"/>
                <a:gd name="connsiteX6" fmla="*/ 12818549 w 12820651"/>
                <a:gd name="connsiteY6" fmla="*/ 527051 h 11520489"/>
                <a:gd name="connsiteX7" fmla="*/ 12820651 w 12820651"/>
                <a:gd name="connsiteY7" fmla="*/ 527051 h 11520489"/>
                <a:gd name="connsiteX8" fmla="*/ 12820651 w 12820651"/>
                <a:gd name="connsiteY8" fmla="*/ 11520489 h 11520489"/>
                <a:gd name="connsiteX9" fmla="*/ 0 w 12820651"/>
                <a:gd name="connsiteY9" fmla="*/ 11520489 h 11520489"/>
                <a:gd name="connsiteX10" fmla="*/ 0 w 12820651"/>
                <a:gd name="connsiteY10" fmla="*/ 527051 h 11520489"/>
                <a:gd name="connsiteX11" fmla="*/ 2401 w 12820651"/>
                <a:gd name="connsiteY11" fmla="*/ 527051 h 11520489"/>
                <a:gd name="connsiteX12" fmla="*/ 0 w 12820651"/>
                <a:gd name="connsiteY12" fmla="*/ 503239 h 11520489"/>
                <a:gd name="connsiteX13" fmla="*/ 503238 w 12820651"/>
                <a:gd name="connsiteY13" fmla="*/ 1 h 11520489"/>
                <a:gd name="connsiteX14" fmla="*/ 511175 w 12820651"/>
                <a:gd name="connsiteY14" fmla="*/ 801 h 1152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20651" h="11520489">
                  <a:moveTo>
                    <a:pt x="511175" y="0"/>
                  </a:moveTo>
                  <a:lnTo>
                    <a:pt x="12317413" y="0"/>
                  </a:lnTo>
                  <a:lnTo>
                    <a:pt x="12322175" y="0"/>
                  </a:lnTo>
                  <a:lnTo>
                    <a:pt x="12322175" y="480"/>
                  </a:lnTo>
                  <a:lnTo>
                    <a:pt x="12418833" y="10224"/>
                  </a:lnTo>
                  <a:cubicBezTo>
                    <a:pt x="12648149" y="57149"/>
                    <a:pt x="12820651" y="260049"/>
                    <a:pt x="12820651" y="503238"/>
                  </a:cubicBezTo>
                  <a:lnTo>
                    <a:pt x="12818549" y="527051"/>
                  </a:lnTo>
                  <a:lnTo>
                    <a:pt x="12820651" y="527051"/>
                  </a:lnTo>
                  <a:lnTo>
                    <a:pt x="12820651" y="11520489"/>
                  </a:lnTo>
                  <a:lnTo>
                    <a:pt x="0" y="11520489"/>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Овал 48"/>
            <p:cNvSpPr/>
            <p:nvPr userDrawn="1"/>
          </p:nvSpPr>
          <p:spPr>
            <a:xfrm flipH="1">
              <a:off x="5870285" y="1407581"/>
              <a:ext cx="453034" cy="442226"/>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8" name="Picture Placeholder 4"/>
          <p:cNvSpPr>
            <a:spLocks noGrp="1"/>
          </p:cNvSpPr>
          <p:nvPr>
            <p:ph type="pic" sz="quarter" idx="16" hasCustomPrompt="1"/>
          </p:nvPr>
        </p:nvSpPr>
        <p:spPr>
          <a:xfrm>
            <a:off x="3561704" y="-3615044"/>
            <a:ext cx="5056315" cy="718074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a:t>Drag &amp; Drop Picture</a:t>
            </a:r>
          </a:p>
        </p:txBody>
      </p:sp>
    </p:spTree>
    <p:extLst>
      <p:ext uri="{BB962C8B-B14F-4D97-AF65-F5344CB8AC3E}">
        <p14:creationId xmlns:p14="http://schemas.microsoft.com/office/powerpoint/2010/main" val="4117389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3.xml"/><Relationship Id="rId21" Type="http://schemas.openxmlformats.org/officeDocument/2006/relationships/slideLayout" Target="../slideLayouts/slideLayout138.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63" Type="http://schemas.openxmlformats.org/officeDocument/2006/relationships/slideLayout" Target="../slideLayouts/slideLayout180.xml"/><Relationship Id="rId68" Type="http://schemas.openxmlformats.org/officeDocument/2006/relationships/slideLayout" Target="../slideLayouts/slideLayout185.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9" Type="http://schemas.openxmlformats.org/officeDocument/2006/relationships/slideLayout" Target="../slideLayouts/slideLayout146.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3" Type="http://schemas.openxmlformats.org/officeDocument/2006/relationships/slideLayout" Target="../slideLayouts/slideLayout170.xml"/><Relationship Id="rId58" Type="http://schemas.openxmlformats.org/officeDocument/2006/relationships/slideLayout" Target="../slideLayouts/slideLayout175.xml"/><Relationship Id="rId66" Type="http://schemas.openxmlformats.org/officeDocument/2006/relationships/slideLayout" Target="../slideLayouts/slideLayout183.xml"/><Relationship Id="rId5" Type="http://schemas.openxmlformats.org/officeDocument/2006/relationships/slideLayout" Target="../slideLayouts/slideLayout122.xml"/><Relationship Id="rId61" Type="http://schemas.openxmlformats.org/officeDocument/2006/relationships/slideLayout" Target="../slideLayouts/slideLayout178.xml"/><Relationship Id="rId19" Type="http://schemas.openxmlformats.org/officeDocument/2006/relationships/slideLayout" Target="../slideLayouts/slideLayout13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56" Type="http://schemas.openxmlformats.org/officeDocument/2006/relationships/slideLayout" Target="../slideLayouts/slideLayout173.xml"/><Relationship Id="rId64" Type="http://schemas.openxmlformats.org/officeDocument/2006/relationships/slideLayout" Target="../slideLayouts/slideLayout181.xml"/><Relationship Id="rId69" Type="http://schemas.openxmlformats.org/officeDocument/2006/relationships/slideLayout" Target="../slideLayouts/slideLayout186.xml"/><Relationship Id="rId8" Type="http://schemas.openxmlformats.org/officeDocument/2006/relationships/slideLayout" Target="../slideLayouts/slideLayout125.xml"/><Relationship Id="rId51" Type="http://schemas.openxmlformats.org/officeDocument/2006/relationships/slideLayout" Target="../slideLayouts/slideLayout168.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59" Type="http://schemas.openxmlformats.org/officeDocument/2006/relationships/slideLayout" Target="../slideLayouts/slideLayout176.xml"/><Relationship Id="rId67" Type="http://schemas.openxmlformats.org/officeDocument/2006/relationships/slideLayout" Target="../slideLayouts/slideLayout184.xml"/><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54" Type="http://schemas.openxmlformats.org/officeDocument/2006/relationships/slideLayout" Target="../slideLayouts/slideLayout171.xml"/><Relationship Id="rId62" Type="http://schemas.openxmlformats.org/officeDocument/2006/relationships/slideLayout" Target="../slideLayouts/slideLayout179.xml"/><Relationship Id="rId70"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 Id="rId57" Type="http://schemas.openxmlformats.org/officeDocument/2006/relationships/slideLayout" Target="../slideLayouts/slideLayout174.xml"/><Relationship Id="rId10" Type="http://schemas.openxmlformats.org/officeDocument/2006/relationships/slideLayout" Target="../slideLayouts/slideLayout127.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slideLayout" Target="../slideLayouts/slideLayout169.xml"/><Relationship Id="rId60" Type="http://schemas.openxmlformats.org/officeDocument/2006/relationships/slideLayout" Target="../slideLayouts/slideLayout177.xml"/><Relationship Id="rId65" Type="http://schemas.openxmlformats.org/officeDocument/2006/relationships/slideLayout" Target="../slideLayouts/slideLayout182.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9" Type="http://schemas.openxmlformats.org/officeDocument/2006/relationships/slideLayout" Target="../slideLayouts/slideLayout156.xml"/><Relationship Id="rId34" Type="http://schemas.openxmlformats.org/officeDocument/2006/relationships/slideLayout" Target="../slideLayouts/slideLayout151.xml"/><Relationship Id="rId50" Type="http://schemas.openxmlformats.org/officeDocument/2006/relationships/slideLayout" Target="../slideLayouts/slideLayout167.xml"/><Relationship Id="rId55"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Montserrat Medium" charset="0"/>
                <a:ea typeface="Montserrat Medium" charset="0"/>
                <a:cs typeface="Montserrat Medium" charset="0"/>
              </a:defRPr>
            </a:lvl1pPr>
          </a:lstStyle>
          <a:p>
            <a:fld id="{CE81A449-C191-42A9-BBBF-DB8AF1DEE12A}" type="slidenum">
              <a:rPr lang="fr-CA" smtClean="0"/>
              <a:t>‹n°›</a:t>
            </a:fld>
            <a:endParaRPr lang="fr-CA"/>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9" name="Straight Connector 8"/>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82226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 id="2147483875" r:id="rId43"/>
    <p:sldLayoutId id="2147483876" r:id="rId44"/>
    <p:sldLayoutId id="2147483877" r:id="rId45"/>
    <p:sldLayoutId id="2147483878" r:id="rId46"/>
    <p:sldLayoutId id="2147483879" r:id="rId47"/>
    <p:sldLayoutId id="2147483679" r:id="rId48"/>
    <p:sldLayoutId id="2147483680" r:id="rId49"/>
    <p:sldLayoutId id="2147483681" r:id="rId50"/>
    <p:sldLayoutId id="2147483682" r:id="rId51"/>
    <p:sldLayoutId id="2147483683" r:id="rId52"/>
    <p:sldLayoutId id="2147483684" r:id="rId53"/>
    <p:sldLayoutId id="2147483685" r:id="rId54"/>
    <p:sldLayoutId id="2147483686" r:id="rId55"/>
    <p:sldLayoutId id="2147483687" r:id="rId56"/>
    <p:sldLayoutId id="2147483688" r:id="rId57"/>
    <p:sldLayoutId id="2147483689" r:id="rId58"/>
    <p:sldLayoutId id="2147483690" r:id="rId59"/>
    <p:sldLayoutId id="2147483691" r:id="rId60"/>
    <p:sldLayoutId id="2147483692" r:id="rId61"/>
    <p:sldLayoutId id="2147483693" r:id="rId62"/>
    <p:sldLayoutId id="2147483694" r:id="rId63"/>
    <p:sldLayoutId id="2147483695" r:id="rId64"/>
    <p:sldLayoutId id="2147483696" r:id="rId65"/>
    <p:sldLayoutId id="2147483697" r:id="rId66"/>
    <p:sldLayoutId id="2147483698" r:id="rId67"/>
    <p:sldLayoutId id="2147483699" r:id="rId68"/>
    <p:sldLayoutId id="2147483700" r:id="rId69"/>
    <p:sldLayoutId id="2147483701" r:id="rId70"/>
    <p:sldLayoutId id="2147483702" r:id="rId71"/>
    <p:sldLayoutId id="2147483703" r:id="rId72"/>
    <p:sldLayoutId id="2147483704" r:id="rId73"/>
    <p:sldLayoutId id="2147483705" r:id="rId74"/>
    <p:sldLayoutId id="2147483706" r:id="rId75"/>
    <p:sldLayoutId id="2147483707" r:id="rId76"/>
    <p:sldLayoutId id="2147483708" r:id="rId77"/>
    <p:sldLayoutId id="2147483709" r:id="rId78"/>
    <p:sldLayoutId id="2147483710" r:id="rId79"/>
    <p:sldLayoutId id="2147483711" r:id="rId80"/>
    <p:sldLayoutId id="2147483712" r:id="rId81"/>
    <p:sldLayoutId id="2147483713" r:id="rId82"/>
    <p:sldLayoutId id="2147483714" r:id="rId83"/>
    <p:sldLayoutId id="2147483715" r:id="rId84"/>
    <p:sldLayoutId id="2147483716" r:id="rId85"/>
    <p:sldLayoutId id="2147483717" r:id="rId86"/>
    <p:sldLayoutId id="2147483718" r:id="rId87"/>
    <p:sldLayoutId id="2147483719" r:id="rId88"/>
    <p:sldLayoutId id="2147483720" r:id="rId89"/>
    <p:sldLayoutId id="2147483721" r:id="rId90"/>
    <p:sldLayoutId id="2147483722" r:id="rId91"/>
    <p:sldLayoutId id="2147483723" r:id="rId92"/>
    <p:sldLayoutId id="2147483724" r:id="rId93"/>
    <p:sldLayoutId id="2147483725" r:id="rId94"/>
    <p:sldLayoutId id="2147483726" r:id="rId95"/>
    <p:sldLayoutId id="2147483727" r:id="rId96"/>
    <p:sldLayoutId id="2147483728" r:id="rId97"/>
    <p:sldLayoutId id="2147483729" r:id="rId98"/>
    <p:sldLayoutId id="2147483730" r:id="rId99"/>
    <p:sldLayoutId id="2147483731" r:id="rId100"/>
    <p:sldLayoutId id="2147483732" r:id="rId101"/>
    <p:sldLayoutId id="2147483733" r:id="rId102"/>
    <p:sldLayoutId id="2147483734" r:id="rId103"/>
    <p:sldLayoutId id="2147483735" r:id="rId104"/>
    <p:sldLayoutId id="2147483736" r:id="rId105"/>
    <p:sldLayoutId id="2147483737" r:id="rId106"/>
    <p:sldLayoutId id="2147483738" r:id="rId107"/>
    <p:sldLayoutId id="2147483739" r:id="rId108"/>
    <p:sldLayoutId id="2147483740" r:id="rId109"/>
    <p:sldLayoutId id="2147483741" r:id="rId110"/>
    <p:sldLayoutId id="2147483742" r:id="rId111"/>
    <p:sldLayoutId id="2147483743" r:id="rId112"/>
    <p:sldLayoutId id="2147483744" r:id="rId113"/>
    <p:sldLayoutId id="2147483745" r:id="rId114"/>
    <p:sldLayoutId id="2147483746" r:id="rId115"/>
    <p:sldLayoutId id="2147483747" r:id="rId116"/>
    <p:sldLayoutId id="2147483748" r:id="rId117"/>
  </p:sldLayoutIdLst>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Montserrat Medium" charset="0"/>
                <a:ea typeface="Montserrat Medium" charset="0"/>
                <a:cs typeface="Montserrat Medium" charset="0"/>
              </a:defRPr>
            </a:lvl1pPr>
          </a:lstStyle>
          <a:p>
            <a:fld id="{CE81A449-C191-42A9-BBBF-DB8AF1DEE12A}" type="slidenum">
              <a:rPr lang="fr-CA" smtClean="0"/>
              <a:t>‹n°›</a:t>
            </a:fld>
            <a:endParaRPr lang="fr-CA"/>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9" name="Straight Connector 8"/>
          <p:cNvCxnSpPr/>
          <p:nvPr/>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8887"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6593" y="3262747"/>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7367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 id="2147483816" r:id="rId53"/>
    <p:sldLayoutId id="2147483817" r:id="rId54"/>
    <p:sldLayoutId id="2147483818" r:id="rId55"/>
    <p:sldLayoutId id="2147483819" r:id="rId56"/>
    <p:sldLayoutId id="2147483820" r:id="rId57"/>
    <p:sldLayoutId id="2147483821" r:id="rId58"/>
    <p:sldLayoutId id="2147483822" r:id="rId59"/>
    <p:sldLayoutId id="2147483823" r:id="rId60"/>
    <p:sldLayoutId id="2147483824" r:id="rId61"/>
    <p:sldLayoutId id="2147483825" r:id="rId62"/>
    <p:sldLayoutId id="2147483826" r:id="rId63"/>
    <p:sldLayoutId id="2147483827" r:id="rId64"/>
    <p:sldLayoutId id="2147483828" r:id="rId65"/>
    <p:sldLayoutId id="2147483829" r:id="rId66"/>
    <p:sldLayoutId id="2147483830" r:id="rId67"/>
    <p:sldLayoutId id="2147483831" r:id="rId68"/>
    <p:sldLayoutId id="2147483832" r:id="rId69"/>
  </p:sldLayoutIdLst>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121.xml"/><Relationship Id="rId2" Type="http://schemas.openxmlformats.org/officeDocument/2006/relationships/tags" Target="../tags/tag2.xml"/><Relationship Id="rId16"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microsoft.com/office/2007/relationships/hdphoto" Target="../media/hdphoto1.wdp"/><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image" Target="../media/image34.jpeg"/><Relationship Id="rId5" Type="http://schemas.openxmlformats.org/officeDocument/2006/relationships/tags" Target="../tags/tag111.xml"/><Relationship Id="rId10" Type="http://schemas.openxmlformats.org/officeDocument/2006/relationships/image" Target="../media/image33.jpeg"/><Relationship Id="rId4" Type="http://schemas.openxmlformats.org/officeDocument/2006/relationships/tags" Target="../tags/tag110.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36.jpe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35.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1.xml"/><Relationship Id="rId5" Type="http://schemas.openxmlformats.org/officeDocument/2006/relationships/tags" Target="../tags/tag118.xml"/><Relationship Id="rId10" Type="http://schemas.openxmlformats.org/officeDocument/2006/relationships/slideLayout" Target="../slideLayouts/slideLayout184.xml"/><Relationship Id="rId4" Type="http://schemas.openxmlformats.org/officeDocument/2006/relationships/tags" Target="../tags/tag117.xml"/><Relationship Id="rId9" Type="http://schemas.openxmlformats.org/officeDocument/2006/relationships/tags" Target="../tags/tag122.xml"/></Relationships>
</file>

<file path=ppt/slides/_rels/slide12.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image" Target="../media/image38.jpeg"/><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image" Target="../media/image37.jpeg"/><Relationship Id="rId2" Type="http://schemas.openxmlformats.org/officeDocument/2006/relationships/tags" Target="../tags/tag124.xml"/><Relationship Id="rId16" Type="http://schemas.openxmlformats.org/officeDocument/2006/relationships/notesSlide" Target="../notesSlides/notesSlide12.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5" Type="http://schemas.openxmlformats.org/officeDocument/2006/relationships/tags" Target="../tags/tag127.xml"/><Relationship Id="rId15" Type="http://schemas.openxmlformats.org/officeDocument/2006/relationships/slideLayout" Target="../slideLayouts/slideLayout135.xml"/><Relationship Id="rId10" Type="http://schemas.openxmlformats.org/officeDocument/2006/relationships/tags" Target="../tags/tag132.xml"/><Relationship Id="rId19" Type="http://schemas.openxmlformats.org/officeDocument/2006/relationships/image" Target="../media/image39.jpeg"/><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s>
</file>

<file path=ppt/slides/_rels/slide13.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image" Target="../media/image42.jpe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image" Target="../media/image41.jpeg"/><Relationship Id="rId2" Type="http://schemas.openxmlformats.org/officeDocument/2006/relationships/tags" Target="../tags/tag138.xml"/><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notesSlide" Target="../notesSlides/notesSlide13.xml"/><Relationship Id="rId10" Type="http://schemas.openxmlformats.org/officeDocument/2006/relationships/tags" Target="../tags/tag146.xml"/><Relationship Id="rId19" Type="http://schemas.openxmlformats.org/officeDocument/2006/relationships/image" Target="../media/image43.jpeg"/><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slideLayout" Target="../slideLayouts/slideLayout151.xml"/></Relationships>
</file>

<file path=ppt/slides/_rels/slide1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tags" Target="../tags/tag162.xml"/><Relationship Id="rId18" Type="http://schemas.openxmlformats.org/officeDocument/2006/relationships/slideLayout" Target="../slideLayouts/slideLayout136.xml"/><Relationship Id="rId3" Type="http://schemas.openxmlformats.org/officeDocument/2006/relationships/tags" Target="../tags/tag152.xml"/><Relationship Id="rId21" Type="http://schemas.openxmlformats.org/officeDocument/2006/relationships/image" Target="../media/image46.jpeg"/><Relationship Id="rId7" Type="http://schemas.openxmlformats.org/officeDocument/2006/relationships/tags" Target="../tags/tag156.xml"/><Relationship Id="rId12" Type="http://schemas.openxmlformats.org/officeDocument/2006/relationships/tags" Target="../tags/tag161.xml"/><Relationship Id="rId17" Type="http://schemas.openxmlformats.org/officeDocument/2006/relationships/tags" Target="../tags/tag166.xml"/><Relationship Id="rId2" Type="http://schemas.openxmlformats.org/officeDocument/2006/relationships/tags" Target="../tags/tag151.xml"/><Relationship Id="rId16" Type="http://schemas.openxmlformats.org/officeDocument/2006/relationships/tags" Target="../tags/tag165.xml"/><Relationship Id="rId20" Type="http://schemas.openxmlformats.org/officeDocument/2006/relationships/image" Target="../media/image45.jpe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5" Type="http://schemas.openxmlformats.org/officeDocument/2006/relationships/tags" Target="../tags/tag154.xml"/><Relationship Id="rId15" Type="http://schemas.openxmlformats.org/officeDocument/2006/relationships/tags" Target="../tags/tag164.xml"/><Relationship Id="rId10" Type="http://schemas.openxmlformats.org/officeDocument/2006/relationships/tags" Target="../tags/tag159.xml"/><Relationship Id="rId19" Type="http://schemas.openxmlformats.org/officeDocument/2006/relationships/notesSlide" Target="../notesSlides/notesSlide14.xml"/><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tags" Target="../tags/tag163.xml"/><Relationship Id="rId22"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169.xml"/><Relationship Id="rId7" Type="http://schemas.openxmlformats.org/officeDocument/2006/relationships/slideLayout" Target="../slideLayouts/slideLayout142.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notesSlide" Target="../notesSlides/notesSlide16.xml"/><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slideLayout" Target="../slideLayouts/slideLayout126.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0" Type="http://schemas.openxmlformats.org/officeDocument/2006/relationships/tags" Target="../tags/tag182.xml"/><Relationship Id="rId4" Type="http://schemas.openxmlformats.org/officeDocument/2006/relationships/tags" Target="../tags/tag176.xml"/><Relationship Id="rId9" Type="http://schemas.openxmlformats.org/officeDocument/2006/relationships/tags" Target="../tags/tag181.xml"/></Relationships>
</file>

<file path=ppt/slides/_rels/slide17.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tags" Target="../tags/tag196.xml"/><Relationship Id="rId18" Type="http://schemas.openxmlformats.org/officeDocument/2006/relationships/slideLayout" Target="../slideLayouts/slideLayout126.xml"/><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tags" Target="../tags/tag195.xml"/><Relationship Id="rId17" Type="http://schemas.openxmlformats.org/officeDocument/2006/relationships/tags" Target="../tags/tag200.xml"/><Relationship Id="rId2" Type="http://schemas.openxmlformats.org/officeDocument/2006/relationships/tags" Target="../tags/tag185.xml"/><Relationship Id="rId16" Type="http://schemas.openxmlformats.org/officeDocument/2006/relationships/tags" Target="../tags/tag199.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5" Type="http://schemas.openxmlformats.org/officeDocument/2006/relationships/tags" Target="../tags/tag188.xml"/><Relationship Id="rId15" Type="http://schemas.openxmlformats.org/officeDocument/2006/relationships/tags" Target="../tags/tag198.xml"/><Relationship Id="rId10" Type="http://schemas.openxmlformats.org/officeDocument/2006/relationships/tags" Target="../tags/tag193.xml"/><Relationship Id="rId19" Type="http://schemas.openxmlformats.org/officeDocument/2006/relationships/notesSlide" Target="../notesSlides/notesSlide17.xml"/><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tags" Target="../tags/tag19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tags" Target="../tags/tag203.xml"/><Relationship Id="rId7" Type="http://schemas.openxmlformats.org/officeDocument/2006/relationships/tags" Target="../tags/tag207.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10" Type="http://schemas.openxmlformats.org/officeDocument/2006/relationships/image" Target="../media/image49.jpeg"/><Relationship Id="rId4" Type="http://schemas.openxmlformats.org/officeDocument/2006/relationships/tags" Target="../tags/tag204.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image" Target="../media/image52.jpeg"/><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image" Target="../media/image51.jpeg"/><Relationship Id="rId2" Type="http://schemas.openxmlformats.org/officeDocument/2006/relationships/tags" Target="../tags/tag209.xml"/><Relationship Id="rId16" Type="http://schemas.openxmlformats.org/officeDocument/2006/relationships/image" Target="../media/image50.jpeg"/><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5" Type="http://schemas.openxmlformats.org/officeDocument/2006/relationships/tags" Target="../tags/tag212.xml"/><Relationship Id="rId15" Type="http://schemas.openxmlformats.org/officeDocument/2006/relationships/notesSlide" Target="../notesSlides/notesSlide19.xml"/><Relationship Id="rId10" Type="http://schemas.openxmlformats.org/officeDocument/2006/relationships/tags" Target="../tags/tag217.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4.xml"/><Relationship Id="rId7" Type="http://schemas.openxmlformats.org/officeDocument/2006/relationships/slideLayout" Target="../slideLayouts/slideLayout14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microsoft.com/office/2007/relationships/hdphoto" Target="../media/hdphoto2.wdp"/><Relationship Id="rId4" Type="http://schemas.openxmlformats.org/officeDocument/2006/relationships/tags" Target="../tags/tag15.xml"/><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notesSlide" Target="../notesSlides/notesSlide3.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tags" Target="../tags/tag32.xml"/><Relationship Id="rId10" Type="http://schemas.openxmlformats.org/officeDocument/2006/relationships/tags" Target="../tags/tag27.xml"/><Relationship Id="rId19" Type="http://schemas.openxmlformats.org/officeDocument/2006/relationships/slideLayout" Target="../slideLayouts/slideLayout1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38.xml"/><Relationship Id="rId7" Type="http://schemas.openxmlformats.org/officeDocument/2006/relationships/slideLayout" Target="../slideLayouts/slideLayout133.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10" Type="http://schemas.microsoft.com/office/2007/relationships/hdphoto" Target="../media/hdphoto3.wdp"/><Relationship Id="rId4" Type="http://schemas.openxmlformats.org/officeDocument/2006/relationships/tags" Target="../tags/tag39.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21.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notesSlide" Target="../notesSlides/notesSlide5.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slideLayout" Target="../slideLayouts/slideLayout121.xml"/><Relationship Id="rId5" Type="http://schemas.openxmlformats.org/officeDocument/2006/relationships/tags" Target="../tags/tag46.xml"/><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slideLayout" Target="../slideLayouts/slideLayout126.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 Type="http://schemas.openxmlformats.org/officeDocument/2006/relationships/tags" Target="../tags/tag53.xml"/><Relationship Id="rId16" Type="http://schemas.openxmlformats.org/officeDocument/2006/relationships/tags" Target="../tags/tag67.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tags" Target="../tags/tag66.xml"/><Relationship Id="rId10" Type="http://schemas.openxmlformats.org/officeDocument/2006/relationships/tags" Target="../tags/tag61.xml"/><Relationship Id="rId19" Type="http://schemas.openxmlformats.org/officeDocument/2006/relationships/notesSlide" Target="../notesSlides/notesSlide6.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s>
</file>

<file path=ppt/slides/_rels/slide7.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21" Type="http://schemas.openxmlformats.org/officeDocument/2006/relationships/tags" Target="../tags/tag89.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tags" Target="../tags/tag88.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23" Type="http://schemas.openxmlformats.org/officeDocument/2006/relationships/notesSlide" Target="../notesSlides/notesSlide7.xml"/><Relationship Id="rId10" Type="http://schemas.openxmlformats.org/officeDocument/2006/relationships/tags" Target="../tags/tag78.xml"/><Relationship Id="rId19" Type="http://schemas.openxmlformats.org/officeDocument/2006/relationships/tags" Target="../tags/tag87.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 Id="rId22"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18" Type="http://schemas.openxmlformats.org/officeDocument/2006/relationships/image" Target="../media/image24.jpeg"/><Relationship Id="rId3" Type="http://schemas.openxmlformats.org/officeDocument/2006/relationships/tags" Target="../tags/tag92.xml"/><Relationship Id="rId21" Type="http://schemas.openxmlformats.org/officeDocument/2006/relationships/image" Target="../media/image27.jpeg"/><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tags" Target="../tags/tag91.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24" Type="http://schemas.openxmlformats.org/officeDocument/2006/relationships/image" Target="../media/image30.jpeg"/><Relationship Id="rId5" Type="http://schemas.openxmlformats.org/officeDocument/2006/relationships/tags" Target="../tags/tag94.xml"/><Relationship Id="rId15" Type="http://schemas.openxmlformats.org/officeDocument/2006/relationships/notesSlide" Target="../notesSlides/notesSlide8.xml"/><Relationship Id="rId23" Type="http://schemas.openxmlformats.org/officeDocument/2006/relationships/image" Target="../media/image29.jpeg"/><Relationship Id="rId10" Type="http://schemas.openxmlformats.org/officeDocument/2006/relationships/tags" Target="../tags/tag99.xml"/><Relationship Id="rId19" Type="http://schemas.openxmlformats.org/officeDocument/2006/relationships/image" Target="../media/image25.jpe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slideLayout" Target="../slideLayouts/slideLayout163.xml"/><Relationship Id="rId22"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32.jpe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notesSlide" Target="../notesSlides/notesSlide9.xml"/><Relationship Id="rId5" Type="http://schemas.openxmlformats.org/officeDocument/2006/relationships/slideLayout" Target="../slideLayouts/slideLayout145.xml"/><Relationship Id="rId4" Type="http://schemas.openxmlformats.org/officeDocument/2006/relationships/tags" Target="../tags/tag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18" descr="Une image contenant route, ciel, extérieur, passage&#10;&#10;Description générée automatiquement">
            <a:extLst>
              <a:ext uri="{FF2B5EF4-FFF2-40B4-BE49-F238E27FC236}">
                <a16:creationId xmlns:a16="http://schemas.microsoft.com/office/drawing/2014/main" id="{FB02C0AE-60BF-485F-B46E-52EFB6A3C94A}"/>
              </a:ext>
            </a:extLst>
          </p:cNvPr>
          <p:cNvPicPr>
            <a:picLocks noGrp="1" noChangeAspect="1"/>
          </p:cNvPicPr>
          <p:nvPr>
            <p:ph type="pic" sz="quarter" idx="11"/>
            <p:custDataLst>
              <p:tags r:id="rId1"/>
            </p:custDataLst>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t="7858" b="7858"/>
          <a:stretch>
            <a:fillRect/>
          </a:stretch>
        </p:blipFill>
        <p:spPr/>
      </p:pic>
      <p:sp>
        <p:nvSpPr>
          <p:cNvPr id="6" name="Rectangle 5"/>
          <p:cNvSpPr/>
          <p:nvPr>
            <p:custDataLst>
              <p:tags r:id="rId2"/>
            </p:custDataLst>
          </p:nvPr>
        </p:nvSpPr>
        <p:spPr>
          <a:xfrm>
            <a:off x="0" y="-32183"/>
            <a:ext cx="12191999" cy="6858000"/>
          </a:xfrm>
          <a:prstGeom prst="rect">
            <a:avLst/>
          </a:prstGeom>
          <a:solidFill>
            <a:schemeClr val="accent6">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custDataLst>
              <p:tags r:id="rId3"/>
            </p:custDataLst>
          </p:nvPr>
        </p:nvSpPr>
        <p:spPr/>
        <p:txBody>
          <a:bodyPr/>
          <a:lstStyle/>
          <a:p>
            <a:fld id="{D8D877B3-D348-4611-9BDB-C5374591D951}" type="slidenum">
              <a:rPr lang="en-US" smtClean="0">
                <a:solidFill>
                  <a:schemeClr val="bg1">
                    <a:alpha val="70000"/>
                  </a:schemeClr>
                </a:solidFill>
              </a:rPr>
              <a:pPr/>
              <a:t>1</a:t>
            </a:fld>
            <a:endParaRPr lang="en-US">
              <a:solidFill>
                <a:schemeClr val="bg1">
                  <a:alpha val="70000"/>
                </a:schemeClr>
              </a:solidFill>
            </a:endParaRPr>
          </a:p>
        </p:txBody>
      </p:sp>
      <p:cxnSp>
        <p:nvCxnSpPr>
          <p:cNvPr id="7" name="Straight Connector 6"/>
          <p:cNvCxnSpPr/>
          <p:nvPr>
            <p:custDataLst>
              <p:tags r:id="rId4"/>
            </p:custDataLst>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5"/>
            </p:custDataLst>
          </p:nvPr>
        </p:nvCxnSpPr>
        <p:spPr>
          <a:xfrm>
            <a:off x="468887"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6"/>
            </p:custDataLst>
          </p:nvPr>
        </p:nvCxnSpPr>
        <p:spPr>
          <a:xfrm>
            <a:off x="516593"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custDataLst>
              <p:tags r:id="rId7"/>
            </p:custDataLst>
          </p:nvPr>
        </p:nvSpPr>
        <p:spPr>
          <a:xfrm>
            <a:off x="1866899" y="2788863"/>
            <a:ext cx="6544070" cy="1412843"/>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4800" b="1">
                <a:solidFill>
                  <a:schemeClr val="bg1"/>
                </a:solidFill>
              </a:rPr>
              <a:t>LA LOI 27</a:t>
            </a:r>
          </a:p>
        </p:txBody>
      </p:sp>
      <p:sp>
        <p:nvSpPr>
          <p:cNvPr id="11" name="TextBox 10"/>
          <p:cNvSpPr txBox="1"/>
          <p:nvPr>
            <p:custDataLst>
              <p:tags r:id="rId8"/>
            </p:custDataLst>
          </p:nvPr>
        </p:nvSpPr>
        <p:spPr>
          <a:xfrm>
            <a:off x="1866899" y="4292711"/>
            <a:ext cx="4557961" cy="1200329"/>
          </a:xfrm>
          <a:prstGeom prst="rect">
            <a:avLst/>
          </a:prstGeom>
          <a:noFill/>
        </p:spPr>
        <p:txBody>
          <a:bodyPr wrap="square" lIns="0" rIns="0" rtlCol="0">
            <a:spAutoFit/>
          </a:bodyPr>
          <a:lstStyle/>
          <a:p>
            <a:r>
              <a:rPr lang="fr-CA" sz="2400">
                <a:solidFill>
                  <a:schemeClr val="bg1"/>
                </a:solidFill>
              </a:rPr>
              <a:t>L’entrée en vigueur du projet de loi 59 modifiant le régime de santé et de sécurité du Québec.</a:t>
            </a:r>
          </a:p>
        </p:txBody>
      </p:sp>
      <p:sp>
        <p:nvSpPr>
          <p:cNvPr id="12" name="Shape 3939"/>
          <p:cNvSpPr/>
          <p:nvPr>
            <p:custDataLst>
              <p:tags r:id="rId9"/>
            </p:custDataLst>
          </p:nvPr>
        </p:nvSpPr>
        <p:spPr>
          <a:xfrm rot="16200000">
            <a:off x="10907938" y="3262747"/>
            <a:ext cx="383397" cy="38339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39" y="184"/>
                  <a:pt x="12764" y="184"/>
                </a:cubicBezTo>
                <a:cubicBezTo>
                  <a:pt x="12492" y="184"/>
                  <a:pt x="12273" y="405"/>
                  <a:pt x="12273" y="675"/>
                </a:cubicBezTo>
                <a:cubicBezTo>
                  <a:pt x="12273" y="946"/>
                  <a:pt x="12492"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5"/>
                  <a:pt x="9107" y="184"/>
                  <a:pt x="8836" y="184"/>
                </a:cubicBezTo>
                <a:cubicBezTo>
                  <a:pt x="8761" y="184"/>
                  <a:pt x="8691" y="205"/>
                  <a:pt x="8626"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1" y="9818"/>
                  <a:pt x="6382" y="10038"/>
                  <a:pt x="6382" y="10309"/>
                </a:cubicBezTo>
                <a:cubicBezTo>
                  <a:pt x="6382" y="10445"/>
                  <a:pt x="6436" y="10568"/>
                  <a:pt x="6526" y="10656"/>
                </a:cubicBezTo>
                <a:lnTo>
                  <a:pt x="10453" y="14583"/>
                </a:lnTo>
                <a:cubicBezTo>
                  <a:pt x="10542" y="14673"/>
                  <a:pt x="10664" y="14727"/>
                  <a:pt x="10800" y="14727"/>
                </a:cubicBezTo>
                <a:cubicBezTo>
                  <a:pt x="10936" y="14727"/>
                  <a:pt x="11059" y="14673"/>
                  <a:pt x="11147" y="14583"/>
                </a:cubicBezTo>
                <a:lnTo>
                  <a:pt x="15074" y="10656"/>
                </a:lnTo>
                <a:cubicBezTo>
                  <a:pt x="15163" y="10568"/>
                  <a:pt x="15218" y="10445"/>
                  <a:pt x="15218" y="10309"/>
                </a:cubicBezTo>
                <a:cubicBezTo>
                  <a:pt x="15218" y="10038"/>
                  <a:pt x="14998" y="9818"/>
                  <a:pt x="14727" y="9818"/>
                </a:cubicBezTo>
                <a:cubicBezTo>
                  <a:pt x="14592" y="9818"/>
                  <a:pt x="14469" y="9874"/>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2" y="9874"/>
                  <a:pt x="7009" y="9818"/>
                  <a:pt x="6873" y="98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3" name="Title 2"/>
          <p:cNvSpPr txBox="1">
            <a:spLocks/>
          </p:cNvSpPr>
          <p:nvPr>
            <p:custDataLst>
              <p:tags r:id="rId10"/>
            </p:custDataLst>
          </p:nvPr>
        </p:nvSpPr>
        <p:spPr>
          <a:xfrm>
            <a:off x="10578774" y="3185909"/>
            <a:ext cx="1041726" cy="421816"/>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r"/>
            <a:endParaRPr lang="en-US" sz="1400" spc="300">
              <a:solidFill>
                <a:srgbClr val="FF0000"/>
              </a:solidFill>
              <a:latin typeface="Montserrat" charset="0"/>
              <a:ea typeface="Montserrat" charset="0"/>
              <a:cs typeface="Montserrat" charset="0"/>
            </a:endParaRPr>
          </a:p>
        </p:txBody>
      </p:sp>
      <p:pic>
        <p:nvPicPr>
          <p:cNvPr id="21" name="Image 20" descr="Une image contenant texte&#10;&#10;Description générée automatiquement">
            <a:extLst>
              <a:ext uri="{FF2B5EF4-FFF2-40B4-BE49-F238E27FC236}">
                <a16:creationId xmlns:a16="http://schemas.microsoft.com/office/drawing/2014/main" id="{8C66758F-5D87-4CAC-84BE-42AA69006DE7}"/>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8410969" y="4413938"/>
            <a:ext cx="3261367" cy="2200660"/>
          </a:xfrm>
          <a:prstGeom prst="rect">
            <a:avLst/>
          </a:prstGeom>
        </p:spPr>
      </p:pic>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10</a:t>
            </a:fld>
            <a:endParaRPr lang="en-US"/>
          </a:p>
        </p:txBody>
      </p:sp>
      <p:sp>
        <p:nvSpPr>
          <p:cNvPr id="3" name="Title 2"/>
          <p:cNvSpPr>
            <a:spLocks noGrp="1"/>
          </p:cNvSpPr>
          <p:nvPr>
            <p:ph type="title"/>
            <p:custDataLst>
              <p:tags r:id="rId2"/>
            </p:custDataLst>
          </p:nvPr>
        </p:nvSpPr>
        <p:spPr/>
        <p:txBody>
          <a:bodyPr/>
          <a:lstStyle/>
          <a:p>
            <a:r>
              <a:rPr lang="fr-CA"/>
              <a:t>LES MESURES TRANSITOIRES</a:t>
            </a:r>
            <a:r>
              <a:rPr lang="fr-CA">
                <a:solidFill>
                  <a:srgbClr val="FF0000"/>
                </a:solidFill>
              </a:rPr>
              <a:t>.</a:t>
            </a:r>
          </a:p>
        </p:txBody>
      </p:sp>
      <p:sp>
        <p:nvSpPr>
          <p:cNvPr id="9" name="TextBox 8"/>
          <p:cNvSpPr txBox="1"/>
          <p:nvPr>
            <p:custDataLst>
              <p:tags r:id="rId3"/>
            </p:custDataLst>
          </p:nvPr>
        </p:nvSpPr>
        <p:spPr>
          <a:xfrm>
            <a:off x="7206884" y="4328287"/>
            <a:ext cx="4438162" cy="227306"/>
          </a:xfrm>
          <a:prstGeom prst="rect">
            <a:avLst/>
          </a:prstGeom>
          <a:noFill/>
        </p:spPr>
        <p:txBody>
          <a:bodyPr wrap="square" lIns="0" rIns="0" rtlCol="0">
            <a:spAutoFit/>
          </a:bodyPr>
          <a:lstStyle/>
          <a:p>
            <a:pPr>
              <a:lnSpc>
                <a:spcPct val="70000"/>
              </a:lnSpc>
            </a:pPr>
            <a:r>
              <a:rPr lang="fr-CA" sz="1200">
                <a:latin typeface="+mj-lt"/>
              </a:rPr>
              <a:t>DES DROITS ACQUIS… POUR 4 ANS</a:t>
            </a:r>
            <a:endParaRPr lang="fr-CA" sz="1200">
              <a:solidFill>
                <a:schemeClr val="accent1"/>
              </a:solidFill>
              <a:latin typeface="+mj-lt"/>
            </a:endParaRPr>
          </a:p>
        </p:txBody>
      </p:sp>
      <p:sp>
        <p:nvSpPr>
          <p:cNvPr id="10" name="TextBox 9"/>
          <p:cNvSpPr txBox="1"/>
          <p:nvPr>
            <p:custDataLst>
              <p:tags r:id="rId4"/>
            </p:custDataLst>
          </p:nvPr>
        </p:nvSpPr>
        <p:spPr>
          <a:xfrm>
            <a:off x="7206883" y="4791484"/>
            <a:ext cx="4430935" cy="1371914"/>
          </a:xfrm>
          <a:prstGeom prst="rect">
            <a:avLst/>
          </a:prstGeom>
          <a:noFill/>
        </p:spPr>
        <p:txBody>
          <a:bodyPr wrap="square" lIns="0" rIns="0" rtlCol="0">
            <a:spAutoFit/>
          </a:bodyPr>
          <a:lstStyle/>
          <a:p>
            <a:pPr>
              <a:lnSpc>
                <a:spcPct val="120000"/>
              </a:lnSpc>
            </a:pPr>
            <a:r>
              <a:rPr lang="fr-CA" sz="1000">
                <a:solidFill>
                  <a:schemeClr val="tx1">
                    <a:alpha val="80000"/>
                  </a:schemeClr>
                </a:solidFill>
              </a:rPr>
              <a:t>D’ici 2025, les groupes prioritaires I et II conservent l’application de la LSST qui existait avant la Loi 27. Ils conservent donc leur nombre de représentants, leurs heures de libération ainsi que le rôle du comité SST avec le PSSE.</a:t>
            </a:r>
          </a:p>
          <a:p>
            <a:pPr>
              <a:lnSpc>
                <a:spcPct val="120000"/>
              </a:lnSpc>
            </a:pPr>
            <a:r>
              <a:rPr lang="fr-CA" sz="1000">
                <a:solidFill>
                  <a:schemeClr val="tx1">
                    <a:alpha val="80000"/>
                  </a:schemeClr>
                </a:solidFill>
              </a:rPr>
              <a:t>Pour le groupe III, le programme de prévention et le PSSE sont maintenus jusqu’en 2025, mais le comité SST et le représentant en santé et sécurité seront ceux prévus par les mesures transitoires.</a:t>
            </a:r>
          </a:p>
        </p:txBody>
      </p:sp>
      <p:sp>
        <p:nvSpPr>
          <p:cNvPr id="11" name="TextBox 10"/>
          <p:cNvSpPr txBox="1"/>
          <p:nvPr>
            <p:custDataLst>
              <p:tags r:id="rId5"/>
            </p:custDataLst>
          </p:nvPr>
        </p:nvSpPr>
        <p:spPr>
          <a:xfrm>
            <a:off x="1866900" y="2404749"/>
            <a:ext cx="3527292" cy="1556580"/>
          </a:xfrm>
          <a:prstGeom prst="rect">
            <a:avLst/>
          </a:prstGeom>
          <a:noFill/>
        </p:spPr>
        <p:txBody>
          <a:bodyPr wrap="square" lIns="0" rIns="0" rtlCol="0">
            <a:spAutoFit/>
          </a:bodyPr>
          <a:lstStyle/>
          <a:p>
            <a:pPr>
              <a:lnSpc>
                <a:spcPct val="120000"/>
              </a:lnSpc>
            </a:pPr>
            <a:r>
              <a:rPr lang="fr-CA" sz="1000">
                <a:solidFill>
                  <a:schemeClr val="tx1">
                    <a:alpha val="80000"/>
                  </a:schemeClr>
                </a:solidFill>
              </a:rPr>
              <a:t>Le ministre a prévu des mesures transitoires applicables six mois après la sanction de la loi en attendant l’application de 2025. Dès le 6 avril 2022, l’employeur doit consigner l’identification et l’analyse des risques pouvant affecter la santé et la sécurité des travailleurs propre à chaque établissement groupant au moins 20 travailleurs, au lieu de faire un programme de prévention.</a:t>
            </a:r>
          </a:p>
          <a:p>
            <a:pPr>
              <a:lnSpc>
                <a:spcPct val="120000"/>
              </a:lnSpc>
            </a:pPr>
            <a:endParaRPr lang="fr-CA" sz="1000">
              <a:solidFill>
                <a:schemeClr val="tx1">
                  <a:alpha val="80000"/>
                </a:schemeClr>
              </a:solidFill>
            </a:endParaRPr>
          </a:p>
        </p:txBody>
      </p:sp>
      <p:pic>
        <p:nvPicPr>
          <p:cNvPr id="12" name="Espace réservé pour une image  11" descr="Une image contenant femme, personne, fenêtre, dame&#10;&#10;Description générée automatiquement">
            <a:extLst>
              <a:ext uri="{FF2B5EF4-FFF2-40B4-BE49-F238E27FC236}">
                <a16:creationId xmlns:a16="http://schemas.microsoft.com/office/drawing/2014/main" id="{027FFD58-FE50-4827-9F8B-E6BEB24615CA}"/>
              </a:ext>
            </a:extLst>
          </p:cNvPr>
          <p:cNvPicPr>
            <a:picLocks noGrp="1" noChangeAspect="1"/>
          </p:cNvPicPr>
          <p:nvPr>
            <p:ph type="pic" sz="quarter" idx="12"/>
            <p:custDataLst>
              <p:tags r:id="rId6"/>
            </p:custDataLst>
          </p:nvPr>
        </p:nvPicPr>
        <p:blipFill>
          <a:blip r:embed="rId10" cstate="hqprint">
            <a:duotone>
              <a:schemeClr val="accent1">
                <a:shade val="45000"/>
                <a:satMod val="135000"/>
              </a:schemeClr>
              <a:prstClr val="white"/>
            </a:duotone>
            <a:extLst>
              <a:ext uri="{28A0092B-C50C-407E-A947-70E740481C1C}">
                <a14:useLocalDpi xmlns:a14="http://schemas.microsoft.com/office/drawing/2010/main" val="0"/>
              </a:ext>
            </a:extLst>
          </a:blip>
          <a:srcRect t="2490" b="2490"/>
          <a:stretch>
            <a:fillRect/>
          </a:stretch>
        </p:blipFill>
        <p:spPr/>
      </p:pic>
      <p:pic>
        <p:nvPicPr>
          <p:cNvPr id="7" name="Espace réservé pour une image  6" descr="Une image contenant personne, train, métro, camionnette&#10;&#10;Description générée automatiquement">
            <a:extLst>
              <a:ext uri="{FF2B5EF4-FFF2-40B4-BE49-F238E27FC236}">
                <a16:creationId xmlns:a16="http://schemas.microsoft.com/office/drawing/2014/main" id="{265F27B2-45EB-4BFE-A5C5-99BC9BCB34E0}"/>
              </a:ext>
            </a:extLst>
          </p:cNvPr>
          <p:cNvPicPr>
            <a:picLocks noGrp="1" noChangeAspect="1"/>
          </p:cNvPicPr>
          <p:nvPr>
            <p:ph type="pic" sz="quarter" idx="11"/>
            <p:custDataLst>
              <p:tags r:id="rId7"/>
            </p:custDataLst>
          </p:nvPr>
        </p:nvPicPr>
        <p:blipFill>
          <a:blip r:embed="rId11" cstate="hqprint">
            <a:duotone>
              <a:schemeClr val="accent1">
                <a:shade val="45000"/>
                <a:satMod val="135000"/>
              </a:schemeClr>
              <a:prstClr val="white"/>
            </a:duotone>
            <a:extLst>
              <a:ext uri="{28A0092B-C50C-407E-A947-70E740481C1C}">
                <a14:useLocalDpi xmlns:a14="http://schemas.microsoft.com/office/drawing/2010/main" val="0"/>
              </a:ext>
            </a:extLst>
          </a:blip>
          <a:srcRect t="4317" b="4317"/>
          <a:stretch>
            <a:fillRect/>
          </a:stretch>
        </p:blipFill>
        <p:spPr/>
      </p:pic>
    </p:spTree>
    <p:extLst>
      <p:ext uri="{BB962C8B-B14F-4D97-AF65-F5344CB8AC3E}">
        <p14:creationId xmlns:p14="http://schemas.microsoft.com/office/powerpoint/2010/main" val="1734914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614152" y="1136646"/>
            <a:ext cx="4867696" cy="757130"/>
          </a:xfrm>
          <a:prstGeom prst="rect">
            <a:avLst/>
          </a:prstGeom>
          <a:noFill/>
        </p:spPr>
        <p:txBody>
          <a:bodyPr wrap="square" lIns="0" rIns="0" rtlCol="0">
            <a:spAutoFit/>
          </a:bodyPr>
          <a:lstStyle/>
          <a:p>
            <a:pPr algn="ctr">
              <a:lnSpc>
                <a:spcPct val="90000"/>
              </a:lnSpc>
            </a:pPr>
            <a:r>
              <a:rPr lang="en-US" sz="2400" spc="300">
                <a:latin typeface="+mj-lt"/>
              </a:rPr>
              <a:t>LE COMITÉ EN SANTÉ ET SÉCURITÉ</a:t>
            </a:r>
          </a:p>
        </p:txBody>
      </p:sp>
      <p:cxnSp>
        <p:nvCxnSpPr>
          <p:cNvPr id="7" name="Straight Connector 6"/>
          <p:cNvCxnSpPr/>
          <p:nvPr>
            <p:custDataLst>
              <p:tags r:id="rId2"/>
            </p:custDataLst>
          </p:nvPr>
        </p:nvCxnSpPr>
        <p:spPr>
          <a:xfrm>
            <a:off x="3019062" y="621792"/>
            <a:ext cx="0" cy="391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custDataLst>
              <p:tags r:id="rId3"/>
            </p:custDataLst>
          </p:nvPr>
        </p:nvSpPr>
        <p:spPr>
          <a:xfrm>
            <a:off x="6697960" y="1136646"/>
            <a:ext cx="4867696" cy="757130"/>
          </a:xfrm>
          <a:prstGeom prst="rect">
            <a:avLst/>
          </a:prstGeom>
          <a:noFill/>
        </p:spPr>
        <p:txBody>
          <a:bodyPr wrap="square" lIns="0" rIns="0" rtlCol="0">
            <a:spAutoFit/>
          </a:bodyPr>
          <a:lstStyle/>
          <a:p>
            <a:pPr algn="ctr">
              <a:lnSpc>
                <a:spcPct val="90000"/>
              </a:lnSpc>
            </a:pPr>
            <a:r>
              <a:rPr lang="en-US" sz="2400" spc="300">
                <a:latin typeface="+mj-lt"/>
              </a:rPr>
              <a:t>LE REPRÉSENTANT EN SANTÉ ET SÉCURITÉ</a:t>
            </a:r>
          </a:p>
        </p:txBody>
      </p:sp>
      <p:cxnSp>
        <p:nvCxnSpPr>
          <p:cNvPr id="10" name="Straight Connector 9"/>
          <p:cNvCxnSpPr/>
          <p:nvPr>
            <p:custDataLst>
              <p:tags r:id="rId4"/>
            </p:custDataLst>
          </p:nvPr>
        </p:nvCxnSpPr>
        <p:spPr>
          <a:xfrm>
            <a:off x="9102870" y="621792"/>
            <a:ext cx="0" cy="391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5"/>
            </p:custDataLst>
          </p:nvPr>
        </p:nvCxnSpPr>
        <p:spPr>
          <a:xfrm>
            <a:off x="6084316" y="-8636"/>
            <a:ext cx="0" cy="34163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custDataLst>
              <p:tags r:id="rId6"/>
            </p:custDataLst>
          </p:nvPr>
        </p:nvSpPr>
        <p:spPr>
          <a:xfrm>
            <a:off x="858082" y="1969081"/>
            <a:ext cx="4357486" cy="1371914"/>
          </a:xfrm>
          <a:prstGeom prst="rect">
            <a:avLst/>
          </a:prstGeom>
          <a:noFill/>
        </p:spPr>
        <p:txBody>
          <a:bodyPr wrap="square" lIns="0" rIns="0" rtlCol="0">
            <a:spAutoFit/>
          </a:bodyPr>
          <a:lstStyle/>
          <a:p>
            <a:pPr algn="ctr">
              <a:lnSpc>
                <a:spcPct val="120000"/>
              </a:lnSpc>
            </a:pPr>
            <a:r>
              <a:rPr lang="fr-CA" sz="1000">
                <a:solidFill>
                  <a:schemeClr val="tx1">
                    <a:alpha val="70000"/>
                  </a:schemeClr>
                </a:solidFill>
              </a:rPr>
              <a:t>Le comité a pour mandat de participer à l’identification et à l’analyse des risques pouvant affecter la santé et la sécurité des travailleurs et des travailleuses de l’établissement afin de faire des recommandations écrites à l’employeur.</a:t>
            </a:r>
          </a:p>
          <a:p>
            <a:pPr algn="ctr">
              <a:lnSpc>
                <a:spcPct val="120000"/>
              </a:lnSpc>
            </a:pPr>
            <a:r>
              <a:rPr lang="fr-CA" sz="1000">
                <a:solidFill>
                  <a:schemeClr val="tx1">
                    <a:alpha val="70000"/>
                  </a:schemeClr>
                </a:solidFill>
              </a:rPr>
              <a:t>À défaut d’entente entre les parties, le comité se rencontre une fois tous les trois mois. Le nombre minimal de représentants des travailleurs varient entre 2 et 6 selon le nombre de ces derniers. </a:t>
            </a:r>
          </a:p>
        </p:txBody>
      </p:sp>
      <p:sp>
        <p:nvSpPr>
          <p:cNvPr id="14" name="TextBox 13"/>
          <p:cNvSpPr txBox="1"/>
          <p:nvPr>
            <p:custDataLst>
              <p:tags r:id="rId7"/>
            </p:custDataLst>
          </p:nvPr>
        </p:nvSpPr>
        <p:spPr>
          <a:xfrm>
            <a:off x="6976432" y="1969081"/>
            <a:ext cx="4357486" cy="1187248"/>
          </a:xfrm>
          <a:prstGeom prst="rect">
            <a:avLst/>
          </a:prstGeom>
          <a:noFill/>
        </p:spPr>
        <p:txBody>
          <a:bodyPr wrap="square" lIns="0" rIns="0" rtlCol="0">
            <a:spAutoFit/>
          </a:bodyPr>
          <a:lstStyle/>
          <a:p>
            <a:pPr algn="ctr">
              <a:lnSpc>
                <a:spcPct val="120000"/>
              </a:lnSpc>
            </a:pPr>
            <a:r>
              <a:rPr lang="fr-CA" sz="1000">
                <a:solidFill>
                  <a:schemeClr val="tx1">
                    <a:alpha val="70000"/>
                  </a:schemeClr>
                </a:solidFill>
                <a:ea typeface="Roboto Slab Light" charset="0"/>
                <a:cs typeface="Roboto Slab Light" charset="0"/>
              </a:rPr>
              <a:t>Seulement trois fonctions en vigueur au mois d’avril : </a:t>
            </a:r>
          </a:p>
          <a:p>
            <a:pPr algn="ctr">
              <a:lnSpc>
                <a:spcPct val="120000"/>
              </a:lnSpc>
            </a:pPr>
            <a:r>
              <a:rPr lang="fr-FR" sz="1000">
                <a:solidFill>
                  <a:schemeClr val="tx1">
                    <a:alpha val="70000"/>
                  </a:schemeClr>
                </a:solidFill>
              </a:rPr>
              <a:t>Faire l’inspection des lieux de travail</a:t>
            </a:r>
            <a:r>
              <a:rPr lang="fr-CA" sz="1000">
                <a:solidFill>
                  <a:schemeClr val="tx1">
                    <a:alpha val="70000"/>
                  </a:schemeClr>
                </a:solidFill>
              </a:rPr>
              <a:t>, </a:t>
            </a:r>
            <a:r>
              <a:rPr lang="fr-FR" sz="1000">
                <a:solidFill>
                  <a:schemeClr val="tx1">
                    <a:alpha val="70000"/>
                  </a:schemeClr>
                </a:solidFill>
              </a:rPr>
              <a:t>faire les recommandations qu’il juge opportunes au comité de santé et de sécurité</a:t>
            </a:r>
            <a:r>
              <a:rPr lang="fr-CA" sz="1000">
                <a:solidFill>
                  <a:schemeClr val="tx1">
                    <a:alpha val="70000"/>
                  </a:schemeClr>
                </a:solidFill>
              </a:rPr>
              <a:t> et</a:t>
            </a:r>
            <a:r>
              <a:rPr lang="fr-FR" sz="1000">
                <a:solidFill>
                  <a:schemeClr val="tx1">
                    <a:alpha val="70000"/>
                  </a:schemeClr>
                </a:solidFill>
              </a:rPr>
              <a:t> porter plainte à la Commission.</a:t>
            </a:r>
          </a:p>
          <a:p>
            <a:pPr algn="ctr">
              <a:lnSpc>
                <a:spcPct val="120000"/>
              </a:lnSpc>
            </a:pPr>
            <a:r>
              <a:rPr lang="fr-FR" sz="1000">
                <a:solidFill>
                  <a:schemeClr val="tx1">
                    <a:alpha val="70000"/>
                  </a:schemeClr>
                </a:solidFill>
              </a:rPr>
              <a:t>Le temps accordé pour réaliser ses fonctions équivaut à environ 25 % de ce que prévoyait la LSST pour les groupes prioritaires.</a:t>
            </a:r>
            <a:endParaRPr lang="fr-CA" sz="1000">
              <a:solidFill>
                <a:schemeClr val="tx1">
                  <a:alpha val="70000"/>
                </a:schemeClr>
              </a:solidFill>
            </a:endParaRPr>
          </a:p>
        </p:txBody>
      </p:sp>
      <p:pic>
        <p:nvPicPr>
          <p:cNvPr id="5" name="Espace réservé pour une image  4" descr="Une image contenant texte, portable, ordinateur, personne&#10;&#10;Description générée automatiquement">
            <a:extLst>
              <a:ext uri="{FF2B5EF4-FFF2-40B4-BE49-F238E27FC236}">
                <a16:creationId xmlns:a16="http://schemas.microsoft.com/office/drawing/2014/main" id="{E76F6BB1-19B5-4427-A25B-F1B84FB881B0}"/>
              </a:ext>
            </a:extLst>
          </p:cNvPr>
          <p:cNvPicPr>
            <a:picLocks noGrp="1" noChangeAspect="1"/>
          </p:cNvPicPr>
          <p:nvPr>
            <p:ph type="pic" sz="quarter" idx="13"/>
            <p:custDataLst>
              <p:tags r:id="rId8"/>
            </p:custDataLst>
          </p:nvPr>
        </p:nvPicPr>
        <p:blipFill>
          <a:blip r:embed="rId12"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t="7656" b="7656"/>
          <a:stretch>
            <a:fillRect/>
          </a:stretch>
        </p:blipFill>
        <p:spPr/>
      </p:pic>
      <p:pic>
        <p:nvPicPr>
          <p:cNvPr id="11" name="Espace réservé pour une image  10" descr="Une image contenant table, restaurant&#10;&#10;Description générée automatiquement">
            <a:extLst>
              <a:ext uri="{FF2B5EF4-FFF2-40B4-BE49-F238E27FC236}">
                <a16:creationId xmlns:a16="http://schemas.microsoft.com/office/drawing/2014/main" id="{9A33CBCB-280E-40A0-AAE2-35D43774B2F6}"/>
              </a:ext>
            </a:extLst>
          </p:cNvPr>
          <p:cNvPicPr>
            <a:picLocks noGrp="1" noChangeAspect="1"/>
          </p:cNvPicPr>
          <p:nvPr>
            <p:ph type="pic" sz="quarter" idx="14"/>
            <p:custDataLst>
              <p:tags r:id="rId9"/>
            </p:custDataLst>
          </p:nvPr>
        </p:nvPicPr>
        <p:blipFill>
          <a:blip r:embed="rId13"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t="7656" b="7656"/>
          <a:stretch>
            <a:fillRect/>
          </a:stretch>
        </p:blipFill>
        <p:spPr/>
      </p:pic>
    </p:spTree>
    <p:extLst>
      <p:ext uri="{BB962C8B-B14F-4D97-AF65-F5344CB8AC3E}">
        <p14:creationId xmlns:p14="http://schemas.microsoft.com/office/powerpoint/2010/main" val="203686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12</a:t>
            </a:fld>
            <a:endParaRPr lang="en-US" dirty="0"/>
          </a:p>
        </p:txBody>
      </p:sp>
      <p:pic>
        <p:nvPicPr>
          <p:cNvPr id="4" name="Espace réservé pour une image  3">
            <a:extLst>
              <a:ext uri="{FF2B5EF4-FFF2-40B4-BE49-F238E27FC236}">
                <a16:creationId xmlns:a16="http://schemas.microsoft.com/office/drawing/2014/main" id="{DA1F2643-0734-408C-8C61-7839C2A1AE44}"/>
              </a:ext>
            </a:extLst>
          </p:cNvPr>
          <p:cNvPicPr>
            <a:picLocks noGrp="1" noChangeAspect="1"/>
          </p:cNvPicPr>
          <p:nvPr>
            <p:ph type="pic" sz="quarter" idx="11"/>
            <p:custDataLst>
              <p:tags r:id="rId2"/>
            </p:custDataLst>
          </p:nvPr>
        </p:nvPicPr>
        <p:blipFill>
          <a:blip r:embed="rId17" cstate="hqprint">
            <a:duotone>
              <a:schemeClr val="accent2">
                <a:shade val="45000"/>
                <a:satMod val="135000"/>
              </a:schemeClr>
              <a:prstClr val="white"/>
            </a:duotone>
            <a:extLst>
              <a:ext uri="{28A0092B-C50C-407E-A947-70E740481C1C}">
                <a14:useLocalDpi xmlns:a14="http://schemas.microsoft.com/office/drawing/2010/main" val="0"/>
              </a:ext>
            </a:extLst>
          </a:blip>
          <a:srcRect t="2313" b="2313"/>
          <a:stretch>
            <a:fillRect/>
          </a:stretch>
        </p:blipFill>
        <p:spPr/>
      </p:pic>
      <p:pic>
        <p:nvPicPr>
          <p:cNvPr id="7" name="Espace réservé pour une image  6" descr="Une image contenant homme, personne&#10;&#10;Description générée automatiquement">
            <a:extLst>
              <a:ext uri="{FF2B5EF4-FFF2-40B4-BE49-F238E27FC236}">
                <a16:creationId xmlns:a16="http://schemas.microsoft.com/office/drawing/2014/main" id="{FF141653-F0D3-4366-BB6B-C4D406152531}"/>
              </a:ext>
            </a:extLst>
          </p:cNvPr>
          <p:cNvPicPr>
            <a:picLocks noGrp="1" noChangeAspect="1"/>
          </p:cNvPicPr>
          <p:nvPr>
            <p:ph type="pic" sz="quarter" idx="12"/>
            <p:custDataLst>
              <p:tags r:id="rId3"/>
            </p:custDataLst>
          </p:nvPr>
        </p:nvPicPr>
        <p:blipFill>
          <a:blip r:embed="rId18" cstate="hqprint">
            <a:duotone>
              <a:schemeClr val="accent2">
                <a:shade val="45000"/>
                <a:satMod val="135000"/>
              </a:schemeClr>
              <a:prstClr val="white"/>
            </a:duotone>
            <a:extLst>
              <a:ext uri="{28A0092B-C50C-407E-A947-70E740481C1C}">
                <a14:useLocalDpi xmlns:a14="http://schemas.microsoft.com/office/drawing/2010/main" val="0"/>
              </a:ext>
            </a:extLst>
          </a:blip>
          <a:srcRect t="2282" b="2282"/>
          <a:stretch>
            <a:fillRect/>
          </a:stretch>
        </p:blipFill>
        <p:spPr/>
      </p:pic>
      <p:pic>
        <p:nvPicPr>
          <p:cNvPr id="11" name="Espace réservé pour une image  10" descr="Une image contenant table, portable, femme, personne&#10;&#10;Description générée automatiquement">
            <a:extLst>
              <a:ext uri="{FF2B5EF4-FFF2-40B4-BE49-F238E27FC236}">
                <a16:creationId xmlns:a16="http://schemas.microsoft.com/office/drawing/2014/main" id="{8202131A-2C66-4574-92D2-01F8C6012680}"/>
              </a:ext>
            </a:extLst>
          </p:cNvPr>
          <p:cNvPicPr>
            <a:picLocks noGrp="1" noChangeAspect="1"/>
          </p:cNvPicPr>
          <p:nvPr>
            <p:ph type="pic" sz="quarter" idx="13"/>
            <p:custDataLst>
              <p:tags r:id="rId4"/>
            </p:custDataLst>
          </p:nvPr>
        </p:nvPicPr>
        <p:blipFill>
          <a:blip r:embed="rId19" cstate="hqprint">
            <a:duotone>
              <a:schemeClr val="accent2">
                <a:shade val="45000"/>
                <a:satMod val="135000"/>
              </a:schemeClr>
              <a:prstClr val="white"/>
            </a:duotone>
            <a:extLst>
              <a:ext uri="{28A0092B-C50C-407E-A947-70E740481C1C}">
                <a14:useLocalDpi xmlns:a14="http://schemas.microsoft.com/office/drawing/2010/main" val="0"/>
              </a:ext>
            </a:extLst>
          </a:blip>
          <a:srcRect t="2393" b="2393"/>
          <a:stretch>
            <a:fillRect/>
          </a:stretch>
        </p:blipFill>
        <p:spPr/>
      </p:pic>
      <p:sp>
        <p:nvSpPr>
          <p:cNvPr id="6" name="Title 5"/>
          <p:cNvSpPr>
            <a:spLocks noGrp="1"/>
          </p:cNvSpPr>
          <p:nvPr>
            <p:ph type="title"/>
            <p:custDataLst>
              <p:tags r:id="rId5"/>
            </p:custDataLst>
          </p:nvPr>
        </p:nvSpPr>
        <p:spPr/>
        <p:txBody>
          <a:bodyPr/>
          <a:lstStyle/>
          <a:p>
            <a:r>
              <a:rPr lang="fr-CA" dirty="0"/>
              <a:t>LES </a:t>
            </a:r>
            <a:br>
              <a:rPr lang="fr-CA" dirty="0"/>
            </a:br>
            <a:r>
              <a:rPr lang="fr-CA" dirty="0"/>
              <a:t>IMPACTS </a:t>
            </a:r>
            <a:br>
              <a:rPr lang="fr-CA" dirty="0"/>
            </a:br>
            <a:r>
              <a:rPr lang="fr-CA" dirty="0"/>
              <a:t>RÉELS.</a:t>
            </a:r>
          </a:p>
        </p:txBody>
      </p:sp>
      <p:sp>
        <p:nvSpPr>
          <p:cNvPr id="8" name="Rectangle 7"/>
          <p:cNvSpPr/>
          <p:nvPr>
            <p:custDataLst>
              <p:tags r:id="rId6"/>
            </p:custDataLst>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fr-CA" sz="900" dirty="0">
                <a:latin typeface="Montserrat" charset="0"/>
                <a:ea typeface="Montserrat" charset="0"/>
                <a:cs typeface="Montserrat" charset="0"/>
              </a:rPr>
              <a:t>LSST</a:t>
            </a:r>
          </a:p>
        </p:txBody>
      </p:sp>
      <p:sp>
        <p:nvSpPr>
          <p:cNvPr id="9" name="Right Triangle 8"/>
          <p:cNvSpPr/>
          <p:nvPr>
            <p:custDataLst>
              <p:tags r:id="rId7"/>
            </p:custDataLst>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custDataLst>
              <p:tags r:id="rId8"/>
            </p:custDataLst>
          </p:nvPr>
        </p:nvSpPr>
        <p:spPr>
          <a:xfrm>
            <a:off x="4546414" y="255610"/>
            <a:ext cx="3598627" cy="685799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custDataLst>
              <p:tags r:id="rId9"/>
            </p:custDataLst>
          </p:nvPr>
        </p:nvSpPr>
        <p:spPr>
          <a:xfrm>
            <a:off x="5432751" y="3425308"/>
            <a:ext cx="2408538" cy="400622"/>
          </a:xfrm>
          <a:prstGeom prst="rect">
            <a:avLst/>
          </a:prstGeom>
          <a:noFill/>
        </p:spPr>
        <p:txBody>
          <a:bodyPr wrap="square" lIns="0" rIns="0" rtlCol="0">
            <a:spAutoFit/>
          </a:bodyPr>
          <a:lstStyle/>
          <a:p>
            <a:pPr algn="ctr">
              <a:lnSpc>
                <a:spcPct val="70000"/>
              </a:lnSpc>
            </a:pPr>
            <a:r>
              <a:rPr lang="fr-CA" sz="1400" spc="300" dirty="0">
                <a:solidFill>
                  <a:schemeClr val="bg1"/>
                </a:solidFill>
                <a:latin typeface="Montserrat Medium" charset="0"/>
                <a:ea typeface="Montserrat Medium" charset="0"/>
                <a:cs typeface="Montserrat Medium" charset="0"/>
              </a:rPr>
              <a:t>POUR LES NON-SYNDIQUÉS</a:t>
            </a:r>
          </a:p>
        </p:txBody>
      </p:sp>
      <p:sp>
        <p:nvSpPr>
          <p:cNvPr id="15" name="TextBox 14"/>
          <p:cNvSpPr txBox="1"/>
          <p:nvPr>
            <p:custDataLst>
              <p:tags r:id="rId10"/>
            </p:custDataLst>
          </p:nvPr>
        </p:nvSpPr>
        <p:spPr>
          <a:xfrm>
            <a:off x="5432751" y="1141296"/>
            <a:ext cx="2408538" cy="259302"/>
          </a:xfrm>
          <a:prstGeom prst="rect">
            <a:avLst/>
          </a:prstGeom>
          <a:noFill/>
        </p:spPr>
        <p:txBody>
          <a:bodyPr wrap="square" lIns="0" rIns="0" rtlCol="0">
            <a:spAutoFit/>
          </a:bodyPr>
          <a:lstStyle/>
          <a:p>
            <a:pPr algn="ctr">
              <a:lnSpc>
                <a:spcPct val="70000"/>
              </a:lnSpc>
            </a:pPr>
            <a:r>
              <a:rPr lang="fr-CA" sz="1400" spc="300" dirty="0">
                <a:solidFill>
                  <a:schemeClr val="bg1"/>
                </a:solidFill>
                <a:latin typeface="Montserrat Medium" charset="0"/>
                <a:ea typeface="Montserrat Medium" charset="0"/>
                <a:cs typeface="Montserrat Medium" charset="0"/>
              </a:rPr>
              <a:t>POUR PRÉVENIR</a:t>
            </a:r>
          </a:p>
        </p:txBody>
      </p:sp>
      <p:sp>
        <p:nvSpPr>
          <p:cNvPr id="16" name="TextBox 15"/>
          <p:cNvSpPr txBox="1"/>
          <p:nvPr>
            <p:custDataLst>
              <p:tags r:id="rId11"/>
            </p:custDataLst>
          </p:nvPr>
        </p:nvSpPr>
        <p:spPr>
          <a:xfrm>
            <a:off x="5432751" y="5709320"/>
            <a:ext cx="2408538" cy="259302"/>
          </a:xfrm>
          <a:prstGeom prst="rect">
            <a:avLst/>
          </a:prstGeom>
          <a:noFill/>
        </p:spPr>
        <p:txBody>
          <a:bodyPr wrap="square" lIns="0" rIns="0" rtlCol="0">
            <a:spAutoFit/>
          </a:bodyPr>
          <a:lstStyle/>
          <a:p>
            <a:pPr algn="ctr">
              <a:lnSpc>
                <a:spcPct val="70000"/>
              </a:lnSpc>
            </a:pPr>
            <a:r>
              <a:rPr lang="en-US" sz="1400" spc="300" dirty="0">
                <a:solidFill>
                  <a:schemeClr val="bg1"/>
                </a:solidFill>
                <a:latin typeface="Montserrat Medium" charset="0"/>
                <a:ea typeface="Montserrat Medium" charset="0"/>
                <a:cs typeface="Montserrat Medium" charset="0"/>
              </a:rPr>
              <a:t>POUR LES FEMMES</a:t>
            </a:r>
          </a:p>
        </p:txBody>
      </p:sp>
      <p:sp>
        <p:nvSpPr>
          <p:cNvPr id="17" name="TextBox 16"/>
          <p:cNvSpPr txBox="1"/>
          <p:nvPr>
            <p:custDataLst>
              <p:tags r:id="rId12"/>
            </p:custDataLst>
          </p:nvPr>
        </p:nvSpPr>
        <p:spPr>
          <a:xfrm>
            <a:off x="8822724" y="193377"/>
            <a:ext cx="2797776" cy="2096600"/>
          </a:xfrm>
          <a:prstGeom prst="rect">
            <a:avLst/>
          </a:prstGeom>
          <a:noFill/>
        </p:spPr>
        <p:txBody>
          <a:bodyPr wrap="square" lIns="0" rIns="0" rtlCol="0">
            <a:spAutoFit/>
          </a:bodyPr>
          <a:lstStyle/>
          <a:p>
            <a:pPr>
              <a:lnSpc>
                <a:spcPct val="150000"/>
              </a:lnSpc>
              <a:buClr>
                <a:schemeClr val="accent1"/>
              </a:buClr>
            </a:pPr>
            <a:r>
              <a:rPr lang="fr-CA" sz="1100" dirty="0">
                <a:solidFill>
                  <a:schemeClr val="tx1">
                    <a:alpha val="80000"/>
                  </a:schemeClr>
                </a:solidFill>
              </a:rPr>
              <a:t>L’introduction du multiétablissement dilue grandement les mécanismes de prévention. Il faut négocier que ce dernier ne peut pas être instauré sans l’accord du syndicat dans nos conventions collectives. De plus, les niveaux d’application sont loin d’être assurés, il faut donc dès maintenant les négocier.</a:t>
            </a:r>
          </a:p>
        </p:txBody>
      </p:sp>
      <p:sp>
        <p:nvSpPr>
          <p:cNvPr id="18" name="TextBox 17"/>
          <p:cNvSpPr txBox="1"/>
          <p:nvPr>
            <p:custDataLst>
              <p:tags r:id="rId13"/>
            </p:custDataLst>
          </p:nvPr>
        </p:nvSpPr>
        <p:spPr>
          <a:xfrm>
            <a:off x="8822724" y="2503966"/>
            <a:ext cx="2797776" cy="1842684"/>
          </a:xfrm>
          <a:prstGeom prst="rect">
            <a:avLst/>
          </a:prstGeom>
          <a:noFill/>
        </p:spPr>
        <p:txBody>
          <a:bodyPr wrap="square" lIns="0" rIns="0" rtlCol="0">
            <a:spAutoFit/>
          </a:bodyPr>
          <a:lstStyle/>
          <a:p>
            <a:pPr>
              <a:lnSpc>
                <a:spcPct val="150000"/>
              </a:lnSpc>
              <a:buClr>
                <a:schemeClr val="accent1"/>
              </a:buClr>
            </a:pPr>
            <a:r>
              <a:rPr lang="fr-CA" sz="1100" dirty="0">
                <a:solidFill>
                  <a:schemeClr val="tx1">
                    <a:alpha val="80000"/>
                  </a:schemeClr>
                </a:solidFill>
              </a:rPr>
              <a:t>La mise en place des mécanismes de prévention est loin d’être assurée pour les personnes non syndiquées, et il n’est pas évident que le soutien offert par la CNESST va être adéquat. La LSST a toujours été plus applicable pour les milieux syndiqués et rien ne change avec la Loi 27.</a:t>
            </a:r>
          </a:p>
        </p:txBody>
      </p:sp>
      <p:sp>
        <p:nvSpPr>
          <p:cNvPr id="19" name="TextBox 18"/>
          <p:cNvSpPr txBox="1"/>
          <p:nvPr>
            <p:custDataLst>
              <p:tags r:id="rId14"/>
            </p:custDataLst>
          </p:nvPr>
        </p:nvSpPr>
        <p:spPr>
          <a:xfrm>
            <a:off x="8822724" y="4500838"/>
            <a:ext cx="2797776" cy="2350515"/>
          </a:xfrm>
          <a:prstGeom prst="rect">
            <a:avLst/>
          </a:prstGeom>
          <a:noFill/>
        </p:spPr>
        <p:txBody>
          <a:bodyPr wrap="square" lIns="0" rIns="0" rtlCol="0">
            <a:spAutoFit/>
          </a:bodyPr>
          <a:lstStyle/>
          <a:p>
            <a:pPr>
              <a:lnSpc>
                <a:spcPct val="150000"/>
              </a:lnSpc>
              <a:buClr>
                <a:schemeClr val="accent1"/>
              </a:buClr>
            </a:pPr>
            <a:r>
              <a:rPr lang="fr-CA" sz="1100" dirty="0">
                <a:solidFill>
                  <a:schemeClr val="tx1">
                    <a:alpha val="80000"/>
                  </a:schemeClr>
                </a:solidFill>
              </a:rPr>
              <a:t>Il y a maintien de la discrimination systémique envers les femmes, les mécanismes de préventions prévues à la Loi 27 ne permettant pas de rattraper le retard des secteurs à prédominance féminine en matière de SST. Aussi, les protocoles pour le retrait préventif de la femme enceinte pourraient être problématiques.</a:t>
            </a:r>
          </a:p>
        </p:txBody>
      </p:sp>
    </p:spTree>
    <p:extLst>
      <p:ext uri="{BB962C8B-B14F-4D97-AF65-F5344CB8AC3E}">
        <p14:creationId xmlns:p14="http://schemas.microsoft.com/office/powerpoint/2010/main" val="891948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13</a:t>
            </a:fld>
            <a:endParaRPr lang="en-US"/>
          </a:p>
        </p:txBody>
      </p:sp>
      <p:sp>
        <p:nvSpPr>
          <p:cNvPr id="8" name="Title 7"/>
          <p:cNvSpPr>
            <a:spLocks noGrp="1"/>
          </p:cNvSpPr>
          <p:nvPr>
            <p:ph type="title"/>
            <p:custDataLst>
              <p:tags r:id="rId2"/>
            </p:custDataLst>
          </p:nvPr>
        </p:nvSpPr>
        <p:spPr/>
        <p:txBody>
          <a:bodyPr/>
          <a:lstStyle/>
          <a:p>
            <a:r>
              <a:rPr lang="en-US"/>
              <a:t>LA RÉPARATION</a:t>
            </a:r>
            <a:r>
              <a:rPr lang="en-US">
                <a:solidFill>
                  <a:srgbClr val="FF0000"/>
                </a:solidFill>
              </a:rPr>
              <a:t>.</a:t>
            </a:r>
          </a:p>
        </p:txBody>
      </p:sp>
      <p:sp>
        <p:nvSpPr>
          <p:cNvPr id="15" name="TextBox 14"/>
          <p:cNvSpPr txBox="1"/>
          <p:nvPr>
            <p:custDataLst>
              <p:tags r:id="rId3"/>
            </p:custDataLst>
          </p:nvPr>
        </p:nvSpPr>
        <p:spPr>
          <a:xfrm>
            <a:off x="6096000" y="4734342"/>
            <a:ext cx="5524500" cy="817916"/>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La Loi 27 fait la modification de plus de 130 articles à la </a:t>
            </a:r>
            <a:r>
              <a:rPr lang="fr-CA" sz="1000" i="1" dirty="0">
                <a:solidFill>
                  <a:schemeClr val="tx1">
                    <a:alpha val="80000"/>
                  </a:schemeClr>
                </a:solidFill>
              </a:rPr>
              <a:t>Loi sur les accidents et les maladies professionnelles</a:t>
            </a:r>
            <a:r>
              <a:rPr lang="fr-CA" sz="1000" dirty="0">
                <a:solidFill>
                  <a:schemeClr val="tx1">
                    <a:alpha val="80000"/>
                  </a:schemeClr>
                </a:solidFill>
              </a:rPr>
              <a:t>. La grande majorité des modifications législatives vont permettre à la CNESST d’encadrer de manière plus restrictive l’administration du régime de réparation. L’application large et libérale de la LATMP va devenir plus difficile.</a:t>
            </a:r>
          </a:p>
        </p:txBody>
      </p:sp>
      <p:sp>
        <p:nvSpPr>
          <p:cNvPr id="16" name="TextBox 15"/>
          <p:cNvSpPr txBox="1"/>
          <p:nvPr>
            <p:custDataLst>
              <p:tags r:id="rId4"/>
            </p:custDataLst>
          </p:nvPr>
        </p:nvSpPr>
        <p:spPr>
          <a:xfrm>
            <a:off x="1866900" y="3293678"/>
            <a:ext cx="2019301" cy="461665"/>
          </a:xfrm>
          <a:prstGeom prst="rect">
            <a:avLst/>
          </a:prstGeom>
          <a:noFill/>
        </p:spPr>
        <p:txBody>
          <a:bodyPr wrap="square" lIns="0" rIns="0" rtlCol="0">
            <a:spAutoFit/>
          </a:bodyPr>
          <a:lstStyle/>
          <a:p>
            <a:r>
              <a:rPr lang="en-US" sz="1200">
                <a:latin typeface="+mj-lt"/>
              </a:rPr>
              <a:t>PERSONNES </a:t>
            </a:r>
          </a:p>
          <a:p>
            <a:r>
              <a:rPr lang="en-US" sz="1200">
                <a:latin typeface="+mj-lt"/>
              </a:rPr>
              <a:t>COUVERTES</a:t>
            </a:r>
          </a:p>
        </p:txBody>
      </p:sp>
      <p:sp>
        <p:nvSpPr>
          <p:cNvPr id="18" name="TextBox 17"/>
          <p:cNvSpPr txBox="1"/>
          <p:nvPr>
            <p:custDataLst>
              <p:tags r:id="rId5"/>
            </p:custDataLst>
          </p:nvPr>
        </p:nvSpPr>
        <p:spPr>
          <a:xfrm>
            <a:off x="6019798" y="3346224"/>
            <a:ext cx="2019301" cy="356572"/>
          </a:xfrm>
          <a:prstGeom prst="rect">
            <a:avLst/>
          </a:prstGeom>
          <a:noFill/>
        </p:spPr>
        <p:txBody>
          <a:bodyPr wrap="square" lIns="0" rIns="0" rtlCol="0">
            <a:spAutoFit/>
          </a:bodyPr>
          <a:lstStyle/>
          <a:p>
            <a:pPr>
              <a:lnSpc>
                <a:spcPct val="70000"/>
              </a:lnSpc>
            </a:pPr>
            <a:r>
              <a:rPr lang="en-US" sz="1200">
                <a:latin typeface="+mj-lt"/>
              </a:rPr>
              <a:t>LES MALADIES PROFESSIONNELLES</a:t>
            </a:r>
            <a:endParaRPr lang="en-US" sz="1200">
              <a:solidFill>
                <a:schemeClr val="accent1"/>
              </a:solidFill>
              <a:latin typeface="+mj-lt"/>
            </a:endParaRPr>
          </a:p>
        </p:txBody>
      </p:sp>
      <p:sp>
        <p:nvSpPr>
          <p:cNvPr id="20" name="TextBox 19"/>
          <p:cNvSpPr txBox="1"/>
          <p:nvPr>
            <p:custDataLst>
              <p:tags r:id="rId6"/>
            </p:custDataLst>
          </p:nvPr>
        </p:nvSpPr>
        <p:spPr>
          <a:xfrm>
            <a:off x="3943349" y="3346224"/>
            <a:ext cx="2019301" cy="356572"/>
          </a:xfrm>
          <a:prstGeom prst="rect">
            <a:avLst/>
          </a:prstGeom>
          <a:noFill/>
        </p:spPr>
        <p:txBody>
          <a:bodyPr wrap="square" lIns="0" rIns="0" rtlCol="0">
            <a:spAutoFit/>
          </a:bodyPr>
          <a:lstStyle/>
          <a:p>
            <a:pPr>
              <a:lnSpc>
                <a:spcPct val="70000"/>
              </a:lnSpc>
            </a:pPr>
            <a:r>
              <a:rPr lang="en-US" sz="1200" dirty="0">
                <a:latin typeface="+mj-lt"/>
              </a:rPr>
              <a:t>UNE OBLIGATION FORMALISÉE</a:t>
            </a:r>
            <a:endParaRPr lang="en-US" sz="1200">
              <a:latin typeface="+mj-lt"/>
            </a:endParaRPr>
          </a:p>
        </p:txBody>
      </p:sp>
      <p:sp>
        <p:nvSpPr>
          <p:cNvPr id="22" name="TextBox 21"/>
          <p:cNvSpPr txBox="1"/>
          <p:nvPr>
            <p:custDataLst>
              <p:tags r:id="rId7"/>
            </p:custDataLst>
          </p:nvPr>
        </p:nvSpPr>
        <p:spPr>
          <a:xfrm>
            <a:off x="8096247" y="3315863"/>
            <a:ext cx="2019301" cy="485839"/>
          </a:xfrm>
          <a:prstGeom prst="rect">
            <a:avLst/>
          </a:prstGeom>
          <a:noFill/>
        </p:spPr>
        <p:txBody>
          <a:bodyPr wrap="square" lIns="0" rIns="0" rtlCol="0">
            <a:spAutoFit/>
          </a:bodyPr>
          <a:lstStyle/>
          <a:p>
            <a:pPr>
              <a:lnSpc>
                <a:spcPct val="70000"/>
              </a:lnSpc>
            </a:pPr>
            <a:r>
              <a:rPr lang="en-US" sz="1200">
                <a:latin typeface="+mj-lt"/>
              </a:rPr>
              <a:t>L’INDEMNITÉ DE REMPLACEMENT DE REVENU</a:t>
            </a:r>
            <a:endParaRPr lang="en-US" sz="1200">
              <a:solidFill>
                <a:schemeClr val="accent1"/>
              </a:solidFill>
              <a:latin typeface="+mj-lt"/>
            </a:endParaRPr>
          </a:p>
        </p:txBody>
      </p:sp>
      <p:sp>
        <p:nvSpPr>
          <p:cNvPr id="24" name="TextBox 23"/>
          <p:cNvSpPr txBox="1"/>
          <p:nvPr>
            <p:custDataLst>
              <p:tags r:id="rId8"/>
            </p:custDataLst>
          </p:nvPr>
        </p:nvSpPr>
        <p:spPr>
          <a:xfrm>
            <a:off x="10172700" y="3398906"/>
            <a:ext cx="2019301" cy="356572"/>
          </a:xfrm>
          <a:prstGeom prst="rect">
            <a:avLst/>
          </a:prstGeom>
          <a:noFill/>
        </p:spPr>
        <p:txBody>
          <a:bodyPr wrap="square" lIns="0" rIns="0" rtlCol="0">
            <a:spAutoFit/>
          </a:bodyPr>
          <a:lstStyle/>
          <a:p>
            <a:pPr>
              <a:lnSpc>
                <a:spcPct val="70000"/>
              </a:lnSpc>
            </a:pPr>
            <a:r>
              <a:rPr lang="en-US" sz="1200">
                <a:latin typeface="+mj-lt"/>
              </a:rPr>
              <a:t>LES RÉADAPTATIONS</a:t>
            </a:r>
          </a:p>
          <a:p>
            <a:pPr>
              <a:lnSpc>
                <a:spcPct val="70000"/>
              </a:lnSpc>
            </a:pPr>
            <a:endParaRPr lang="en-US" sz="1200">
              <a:latin typeface="+mj-lt"/>
            </a:endParaRPr>
          </a:p>
        </p:txBody>
      </p:sp>
      <p:pic>
        <p:nvPicPr>
          <p:cNvPr id="10" name="Espace réservé pour une image  9" descr="Une image contenant personne, intérieur&#10;&#10;Description générée automatiquement">
            <a:extLst>
              <a:ext uri="{FF2B5EF4-FFF2-40B4-BE49-F238E27FC236}">
                <a16:creationId xmlns:a16="http://schemas.microsoft.com/office/drawing/2014/main" id="{7C009150-74A9-4789-9B44-4816C33D7A72}"/>
              </a:ext>
            </a:extLst>
          </p:cNvPr>
          <p:cNvPicPr>
            <a:picLocks noGrp="1" noChangeAspect="1"/>
          </p:cNvPicPr>
          <p:nvPr>
            <p:ph type="pic" sz="quarter" idx="17"/>
            <p:custDataLst>
              <p:tags r:id="rId9"/>
            </p:custDataLst>
          </p:nvPr>
        </p:nvPicPr>
        <p:blipFill>
          <a:blip r:embed="rId16"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16667" r="16667"/>
          <a:stretch>
            <a:fillRect/>
          </a:stretch>
        </p:blipFill>
        <p:spPr/>
      </p:pic>
      <p:pic>
        <p:nvPicPr>
          <p:cNvPr id="12" name="Espace réservé pour une image  11" descr="Une image contenant texte, personne, intérieur&#10;&#10;Description générée automatiquement">
            <a:extLst>
              <a:ext uri="{FF2B5EF4-FFF2-40B4-BE49-F238E27FC236}">
                <a16:creationId xmlns:a16="http://schemas.microsoft.com/office/drawing/2014/main" id="{1B514B03-A66E-4C70-B06B-48B31E5EA4B6}"/>
              </a:ext>
            </a:extLst>
          </p:cNvPr>
          <p:cNvPicPr>
            <a:picLocks noGrp="1" noChangeAspect="1"/>
          </p:cNvPicPr>
          <p:nvPr>
            <p:ph type="pic" sz="quarter" idx="18"/>
            <p:custDataLst>
              <p:tags r:id="rId10"/>
            </p:custDataLst>
          </p:nvPr>
        </p:nvPicPr>
        <p:blipFill>
          <a:blip r:embed="rId17"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21875" r="21875"/>
          <a:stretch>
            <a:fillRect/>
          </a:stretch>
        </p:blipFill>
        <p:spPr/>
      </p:pic>
      <p:pic>
        <p:nvPicPr>
          <p:cNvPr id="14" name="Espace réservé pour une image  13" descr="Une image contenant fumée, arme, sombre, futur&#10;&#10;Description générée automatiquement">
            <a:extLst>
              <a:ext uri="{FF2B5EF4-FFF2-40B4-BE49-F238E27FC236}">
                <a16:creationId xmlns:a16="http://schemas.microsoft.com/office/drawing/2014/main" id="{82E61A45-30D6-41AC-846F-831086D0A3A8}"/>
              </a:ext>
            </a:extLst>
          </p:cNvPr>
          <p:cNvPicPr>
            <a:picLocks noGrp="1" noChangeAspect="1"/>
          </p:cNvPicPr>
          <p:nvPr>
            <p:ph type="pic" sz="quarter" idx="19"/>
            <p:custDataLst>
              <p:tags r:id="rId11"/>
            </p:custDataLst>
          </p:nvPr>
        </p:nvPicPr>
        <p:blipFill>
          <a:blip r:embed="rId18"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16667" r="16667"/>
          <a:stretch>
            <a:fillRect/>
          </a:stretch>
        </p:blipFill>
        <p:spPr/>
      </p:pic>
      <p:pic>
        <p:nvPicPr>
          <p:cNvPr id="29" name="Espace réservé pour une image  28" descr="Une image contenant personne, homme&#10;&#10;Description générée automatiquement">
            <a:extLst>
              <a:ext uri="{FF2B5EF4-FFF2-40B4-BE49-F238E27FC236}">
                <a16:creationId xmlns:a16="http://schemas.microsoft.com/office/drawing/2014/main" id="{63524B69-0AD9-4A14-B096-79AE45B0D0E1}"/>
              </a:ext>
            </a:extLst>
          </p:cNvPr>
          <p:cNvPicPr>
            <a:picLocks noGrp="1" noChangeAspect="1"/>
          </p:cNvPicPr>
          <p:nvPr>
            <p:ph type="pic" sz="quarter" idx="21"/>
            <p:custDataLst>
              <p:tags r:id="rId12"/>
            </p:custDataLst>
          </p:nvPr>
        </p:nvPicPr>
        <p:blipFill>
          <a:blip r:embed="rId19"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16667" r="16667"/>
          <a:stretch>
            <a:fillRect/>
          </a:stretch>
        </p:blipFill>
        <p:spPr/>
      </p:pic>
      <p:pic>
        <p:nvPicPr>
          <p:cNvPr id="33" name="Espace réservé pour une image  32" descr="Une image contenant personne, intérieur, plancher&#10;&#10;Description générée automatiquement">
            <a:extLst>
              <a:ext uri="{FF2B5EF4-FFF2-40B4-BE49-F238E27FC236}">
                <a16:creationId xmlns:a16="http://schemas.microsoft.com/office/drawing/2014/main" id="{62233633-473A-4F7E-A4E8-27617B1D63A8}"/>
              </a:ext>
            </a:extLst>
          </p:cNvPr>
          <p:cNvPicPr>
            <a:picLocks noGrp="1" noChangeAspect="1"/>
          </p:cNvPicPr>
          <p:nvPr>
            <p:ph type="pic" sz="quarter" idx="20"/>
            <p:custDataLst>
              <p:tags r:id="rId13"/>
            </p:custDataLst>
          </p:nvPr>
        </p:nvPicPr>
        <p:blipFill>
          <a:blip r:embed="rId20"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t="16664" b="16664"/>
          <a:stretch>
            <a:fillRect/>
          </a:stretch>
        </p:blipFill>
        <p:spPr/>
      </p:pic>
    </p:spTree>
    <p:extLst>
      <p:ext uri="{BB962C8B-B14F-4D97-AF65-F5344CB8AC3E}">
        <p14:creationId xmlns:p14="http://schemas.microsoft.com/office/powerpoint/2010/main" val="978014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14</a:t>
            </a:fld>
            <a:endParaRPr lang="en-US" dirty="0"/>
          </a:p>
        </p:txBody>
      </p:sp>
      <p:sp>
        <p:nvSpPr>
          <p:cNvPr id="6" name="Title 5"/>
          <p:cNvSpPr>
            <a:spLocks noGrp="1"/>
          </p:cNvSpPr>
          <p:nvPr>
            <p:ph type="title"/>
            <p:custDataLst>
              <p:tags r:id="rId2"/>
            </p:custDataLst>
          </p:nvPr>
        </p:nvSpPr>
        <p:spPr>
          <a:xfrm>
            <a:off x="1265489" y="2123090"/>
            <a:ext cx="2928177" cy="2289976"/>
          </a:xfrm>
        </p:spPr>
        <p:txBody>
          <a:bodyPr/>
          <a:lstStyle/>
          <a:p>
            <a:r>
              <a:rPr lang="fr-CA" dirty="0"/>
              <a:t>LES </a:t>
            </a:r>
            <a:br>
              <a:rPr lang="fr-CA" dirty="0"/>
            </a:br>
            <a:r>
              <a:rPr lang="fr-CA" dirty="0"/>
              <a:t>MALADIES PROFESSIONNELLES</a:t>
            </a:r>
            <a:r>
              <a:rPr lang="fr-CA" dirty="0">
                <a:solidFill>
                  <a:schemeClr val="accent1"/>
                </a:solidFill>
              </a:rPr>
              <a:t>.</a:t>
            </a:r>
          </a:p>
        </p:txBody>
      </p:sp>
      <p:sp>
        <p:nvSpPr>
          <p:cNvPr id="8" name="TextBox 7"/>
          <p:cNvSpPr txBox="1"/>
          <p:nvPr>
            <p:custDataLst>
              <p:tags r:id="rId3"/>
            </p:custDataLst>
          </p:nvPr>
        </p:nvSpPr>
        <p:spPr>
          <a:xfrm>
            <a:off x="1432330" y="4413066"/>
            <a:ext cx="2079024" cy="817916"/>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Beaucoup de modification pour la reconnaissance des maladies professionnelles et leur indemnisation.</a:t>
            </a:r>
          </a:p>
        </p:txBody>
      </p:sp>
      <p:cxnSp>
        <p:nvCxnSpPr>
          <p:cNvPr id="12" name="Straight Connector 11"/>
          <p:cNvCxnSpPr/>
          <p:nvPr>
            <p:custDataLst>
              <p:tags r:id="rId4"/>
            </p:custDataLst>
          </p:nvPr>
        </p:nvCxnSpPr>
        <p:spPr>
          <a:xfrm>
            <a:off x="7867135" y="2278203"/>
            <a:ext cx="432486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custDataLst>
              <p:tags r:id="rId5"/>
            </p:custDataLst>
          </p:nvPr>
        </p:nvCxnSpPr>
        <p:spPr>
          <a:xfrm>
            <a:off x="7867135" y="4573989"/>
            <a:ext cx="4324865"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custDataLst>
              <p:tags r:id="rId6"/>
            </p:custDataLst>
          </p:nvPr>
        </p:nvSpPr>
        <p:spPr>
          <a:xfrm>
            <a:off x="8410824" y="329722"/>
            <a:ext cx="3209676" cy="235449"/>
          </a:xfrm>
          <a:prstGeom prst="rect">
            <a:avLst/>
          </a:prstGeom>
          <a:noFill/>
        </p:spPr>
        <p:txBody>
          <a:bodyPr wrap="square" lIns="0" rIns="0" rtlCol="0">
            <a:spAutoFit/>
          </a:bodyPr>
          <a:lstStyle/>
          <a:p>
            <a:pPr>
              <a:lnSpc>
                <a:spcPct val="70000"/>
              </a:lnSpc>
            </a:pPr>
            <a:r>
              <a:rPr lang="fr-CA" sz="1200" dirty="0">
                <a:latin typeface="+mj-lt"/>
              </a:rPr>
              <a:t>LA PRÉSOMPTION</a:t>
            </a:r>
            <a:endParaRPr lang="fr-CA" sz="1200" dirty="0">
              <a:solidFill>
                <a:schemeClr val="accent1"/>
              </a:solidFill>
              <a:latin typeface="+mj-lt"/>
            </a:endParaRPr>
          </a:p>
        </p:txBody>
      </p:sp>
      <p:sp>
        <p:nvSpPr>
          <p:cNvPr id="17" name="TextBox 16"/>
          <p:cNvSpPr txBox="1"/>
          <p:nvPr>
            <p:custDataLst>
              <p:tags r:id="rId7"/>
            </p:custDataLst>
          </p:nvPr>
        </p:nvSpPr>
        <p:spPr>
          <a:xfrm>
            <a:off x="8410824" y="595109"/>
            <a:ext cx="3463124" cy="1741246"/>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L’annexe 1 des maladies professionnelles donnant accès à la présomption pour la reconnaissance d’une lésion professionnelle est abolie. Elle est remplacée par un nouveau règlement, qui reprend en grande partie l’annexe 1, avec des ajouts quant à certains cancers pour les pompiers, la maladie de Parkinson, la maladie de Lyme, et le stress post-traumatique. Il y a aussi l’ajout de critères supplémentaires qui limite l’accès à la présomption.</a:t>
            </a:r>
          </a:p>
        </p:txBody>
      </p:sp>
      <p:sp>
        <p:nvSpPr>
          <p:cNvPr id="18" name="TextBox 17"/>
          <p:cNvSpPr txBox="1"/>
          <p:nvPr>
            <p:custDataLst>
              <p:tags r:id="rId8"/>
            </p:custDataLst>
          </p:nvPr>
        </p:nvSpPr>
        <p:spPr>
          <a:xfrm>
            <a:off x="8056944" y="2398421"/>
            <a:ext cx="3665651" cy="356572"/>
          </a:xfrm>
          <a:prstGeom prst="rect">
            <a:avLst/>
          </a:prstGeom>
          <a:noFill/>
        </p:spPr>
        <p:txBody>
          <a:bodyPr wrap="square" lIns="0" rIns="0" rtlCol="0">
            <a:spAutoFit/>
          </a:bodyPr>
          <a:lstStyle/>
          <a:p>
            <a:pPr>
              <a:lnSpc>
                <a:spcPct val="70000"/>
              </a:lnSpc>
            </a:pPr>
            <a:r>
              <a:rPr lang="fr-CA" sz="1200" dirty="0">
                <a:solidFill>
                  <a:schemeClr val="accent1"/>
                </a:solidFill>
                <a:latin typeface="+mj-lt"/>
              </a:rPr>
              <a:t>LE COMITÉ DES MALADIES PROFESSIONNELLES ONCOLOGIQUES</a:t>
            </a:r>
          </a:p>
        </p:txBody>
      </p:sp>
      <p:sp>
        <p:nvSpPr>
          <p:cNvPr id="19" name="TextBox 18"/>
          <p:cNvSpPr txBox="1"/>
          <p:nvPr>
            <p:custDataLst>
              <p:tags r:id="rId9"/>
            </p:custDataLst>
          </p:nvPr>
        </p:nvSpPr>
        <p:spPr>
          <a:xfrm>
            <a:off x="8056944" y="2722151"/>
            <a:ext cx="3505623" cy="1741246"/>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Soixante jours après la nomination de ses membres par le CCTM, ces comités devront se pencher sur toutes les réclamations de cancers qui ne sont pas pulmonaires. Dans le cas d’une reconnaissance de maladie professionnelle, le comité doit aussi se prononcer sur le lien entre la maladie et le travail, l’exposition à des contaminants, les limitations fonctionnelles, au pourcentage d’atteinte à l’intégrité physique et tout autre facteur de risque qui a provoqué sa maladie. </a:t>
            </a:r>
          </a:p>
        </p:txBody>
      </p:sp>
      <p:sp>
        <p:nvSpPr>
          <p:cNvPr id="20" name="TextBox 19"/>
          <p:cNvSpPr txBox="1"/>
          <p:nvPr>
            <p:custDataLst>
              <p:tags r:id="rId10"/>
            </p:custDataLst>
          </p:nvPr>
        </p:nvSpPr>
        <p:spPr>
          <a:xfrm>
            <a:off x="8127557" y="4694207"/>
            <a:ext cx="3364396" cy="356572"/>
          </a:xfrm>
          <a:prstGeom prst="rect">
            <a:avLst/>
          </a:prstGeom>
          <a:noFill/>
        </p:spPr>
        <p:txBody>
          <a:bodyPr wrap="square" lIns="0" rIns="0" rtlCol="0">
            <a:spAutoFit/>
          </a:bodyPr>
          <a:lstStyle/>
          <a:p>
            <a:pPr>
              <a:lnSpc>
                <a:spcPct val="70000"/>
              </a:lnSpc>
            </a:pPr>
            <a:r>
              <a:rPr lang="fr-CA" sz="1200" dirty="0">
                <a:latin typeface="+mj-lt"/>
              </a:rPr>
              <a:t>LE COMITÉ SCIENTIFIQUE DES MALADIES PROFESSIONNELLES</a:t>
            </a:r>
            <a:endParaRPr lang="fr-CA" sz="1200" dirty="0">
              <a:solidFill>
                <a:schemeClr val="accent1"/>
              </a:solidFill>
              <a:latin typeface="+mj-lt"/>
            </a:endParaRPr>
          </a:p>
        </p:txBody>
      </p:sp>
      <p:sp>
        <p:nvSpPr>
          <p:cNvPr id="21" name="TextBox 20"/>
          <p:cNvSpPr txBox="1"/>
          <p:nvPr>
            <p:custDataLst>
              <p:tags r:id="rId11"/>
            </p:custDataLst>
          </p:nvPr>
        </p:nvSpPr>
        <p:spPr>
          <a:xfrm>
            <a:off x="8143297" y="5052478"/>
            <a:ext cx="3492943" cy="1925912"/>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Le comité a pour mandat de faire des recommandations au ministre ou à la Commission en matière de maladies professionnelles, en tenant compte des priorités de la CNESST, par exemple, indiquant quelles maladies devraient avoir une présomption. Il doit prendre en compte les réalités propres aux femmes et aux hommes dans l’élaboration de ses avis. Ces derniers doivent être rendus publics au plus tard un an après leur réception. Entre en vigueur dès la nomination de ses membres par le CCTM.</a:t>
            </a:r>
          </a:p>
        </p:txBody>
      </p:sp>
      <p:sp>
        <p:nvSpPr>
          <p:cNvPr id="22" name="Rectangle 21"/>
          <p:cNvSpPr/>
          <p:nvPr>
            <p:custDataLst>
              <p:tags r:id="rId12"/>
            </p:custDataLst>
          </p:nvPr>
        </p:nvSpPr>
        <p:spPr>
          <a:xfrm>
            <a:off x="12002530" y="2289976"/>
            <a:ext cx="189470" cy="2284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custDataLst>
              <p:tags r:id="rId13"/>
            </p:custDataLst>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LATMP</a:t>
            </a:r>
          </a:p>
        </p:txBody>
      </p:sp>
      <p:sp>
        <p:nvSpPr>
          <p:cNvPr id="24" name="Right Triangle 23"/>
          <p:cNvSpPr/>
          <p:nvPr>
            <p:custDataLst>
              <p:tags r:id="rId14"/>
            </p:custDataLst>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Espace réservé pour une image  8" descr="Une image contenant clôture, personne, extérieur, parc&#10;&#10;Description générée automatiquement">
            <a:extLst>
              <a:ext uri="{FF2B5EF4-FFF2-40B4-BE49-F238E27FC236}">
                <a16:creationId xmlns:a16="http://schemas.microsoft.com/office/drawing/2014/main" id="{6BEAFFB6-152B-4B6C-A703-95EB62D7A7CE}"/>
              </a:ext>
            </a:extLst>
          </p:cNvPr>
          <p:cNvPicPr>
            <a:picLocks noGrp="1" noChangeAspect="1"/>
          </p:cNvPicPr>
          <p:nvPr>
            <p:ph type="pic" sz="quarter" idx="11"/>
            <p:custDataLst>
              <p:tags r:id="rId15"/>
            </p:custDataLst>
          </p:nvPr>
        </p:nvPicPr>
        <p:blipFill>
          <a:blip r:embed="rId20"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4678" r="4678"/>
          <a:stretch>
            <a:fillRect/>
          </a:stretch>
        </p:blipFill>
        <p:spPr/>
      </p:pic>
      <p:pic>
        <p:nvPicPr>
          <p:cNvPr id="11" name="Espace réservé pour une image  10" descr="Une image contenant texte, plancher&#10;&#10;Description générée automatiquement">
            <a:extLst>
              <a:ext uri="{FF2B5EF4-FFF2-40B4-BE49-F238E27FC236}">
                <a16:creationId xmlns:a16="http://schemas.microsoft.com/office/drawing/2014/main" id="{5F8120A8-3AD8-4109-9C75-62CAE51358C8}"/>
              </a:ext>
            </a:extLst>
          </p:cNvPr>
          <p:cNvPicPr>
            <a:picLocks noGrp="1" noChangeAspect="1"/>
          </p:cNvPicPr>
          <p:nvPr>
            <p:ph type="pic" sz="quarter" idx="12"/>
            <p:custDataLst>
              <p:tags r:id="rId16"/>
            </p:custDataLst>
          </p:nvPr>
        </p:nvPicPr>
        <p:blipFill>
          <a:blip r:embed="rId21"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4669" r="4669"/>
          <a:stretch>
            <a:fillRect/>
          </a:stretch>
        </p:blipFill>
        <p:spPr/>
      </p:pic>
      <p:pic>
        <p:nvPicPr>
          <p:cNvPr id="14" name="Espace réservé pour une image  13" descr="Une image contenant personne&#10;&#10;Description générée automatiquement">
            <a:extLst>
              <a:ext uri="{FF2B5EF4-FFF2-40B4-BE49-F238E27FC236}">
                <a16:creationId xmlns:a16="http://schemas.microsoft.com/office/drawing/2014/main" id="{CB2A6253-0298-4C15-8522-92657D71378D}"/>
              </a:ext>
            </a:extLst>
          </p:cNvPr>
          <p:cNvPicPr>
            <a:picLocks noGrp="1" noChangeAspect="1"/>
          </p:cNvPicPr>
          <p:nvPr>
            <p:ph type="pic" sz="quarter" idx="13"/>
            <p:custDataLst>
              <p:tags r:id="rId17"/>
            </p:custDataLst>
          </p:nvPr>
        </p:nvPicPr>
        <p:blipFill>
          <a:blip r:embed="rId22" cstate="hqprint">
            <a:duotone>
              <a:prstClr val="black"/>
              <a:schemeClr val="accent6">
                <a:lumMod val="75000"/>
                <a:tint val="45000"/>
                <a:satMod val="400000"/>
              </a:schemeClr>
            </a:duotone>
            <a:extLst>
              <a:ext uri="{28A0092B-C50C-407E-A947-70E740481C1C}">
                <a14:useLocalDpi xmlns:a14="http://schemas.microsoft.com/office/drawing/2010/main" val="0"/>
              </a:ext>
            </a:extLst>
          </a:blip>
          <a:srcRect l="2229" r="2229"/>
          <a:stretch>
            <a:fillRect/>
          </a:stretch>
        </p:blipFill>
        <p:spPr/>
      </p:pic>
    </p:spTree>
    <p:extLst>
      <p:ext uri="{BB962C8B-B14F-4D97-AF65-F5344CB8AC3E}">
        <p14:creationId xmlns:p14="http://schemas.microsoft.com/office/powerpoint/2010/main" val="174836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15</a:t>
            </a:fld>
            <a:endParaRPr lang="en-US" dirty="0"/>
          </a:p>
        </p:txBody>
      </p:sp>
      <p:sp>
        <p:nvSpPr>
          <p:cNvPr id="4" name="Title 3"/>
          <p:cNvSpPr>
            <a:spLocks noGrp="1"/>
          </p:cNvSpPr>
          <p:nvPr>
            <p:ph type="title"/>
            <p:custDataLst>
              <p:tags r:id="rId2"/>
            </p:custDataLst>
          </p:nvPr>
        </p:nvSpPr>
        <p:spPr/>
        <p:txBody>
          <a:bodyPr/>
          <a:lstStyle/>
          <a:p>
            <a:r>
              <a:rPr lang="fr-CA" dirty="0"/>
              <a:t>L’INDEMNITÉ DE REMPLACEMENT DE REVENU</a:t>
            </a:r>
            <a:r>
              <a:rPr lang="fr-CA" dirty="0">
                <a:solidFill>
                  <a:schemeClr val="accent1"/>
                </a:solidFill>
              </a:rPr>
              <a:t>.</a:t>
            </a:r>
          </a:p>
        </p:txBody>
      </p:sp>
      <p:sp>
        <p:nvSpPr>
          <p:cNvPr id="7" name="TextBox 6"/>
          <p:cNvSpPr txBox="1"/>
          <p:nvPr>
            <p:custDataLst>
              <p:tags r:id="rId3"/>
            </p:custDataLst>
          </p:nvPr>
        </p:nvSpPr>
        <p:spPr>
          <a:xfrm>
            <a:off x="6096000" y="799646"/>
            <a:ext cx="2301474" cy="5619231"/>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De nouvelles conditions s’appliquent pour l’indemnité de remplacement de revenu (IRR). </a:t>
            </a:r>
          </a:p>
          <a:p>
            <a:pPr>
              <a:lnSpc>
                <a:spcPct val="120000"/>
              </a:lnSpc>
            </a:pPr>
            <a:r>
              <a:rPr lang="fr-CA" sz="1000" dirty="0">
                <a:solidFill>
                  <a:schemeClr val="tx1">
                    <a:alpha val="80000"/>
                  </a:schemeClr>
                </a:solidFill>
              </a:rPr>
              <a:t>Dès le 6 octobre 2022, la Commission pourra réduire ou suspendre le paiement de l’IRR si la victime d’une lésion professionnelle refuse de se prévaloir d’une seule mesure de réadaptation. Ce qui inclut les mesures de réinsertion au travail qui seront offertes par Emploi-Québec.</a:t>
            </a:r>
          </a:p>
          <a:p>
            <a:pPr>
              <a:lnSpc>
                <a:spcPct val="120000"/>
              </a:lnSpc>
            </a:pPr>
            <a:r>
              <a:rPr lang="fr-CA" sz="1000" dirty="0">
                <a:solidFill>
                  <a:schemeClr val="tx1">
                    <a:alpha val="80000"/>
                  </a:schemeClr>
                </a:solidFill>
              </a:rPr>
              <a:t>De plus, les victimes d’une maladie professionnelle âgées entre 55 et 59 ans n’ont plus accès à des mesures d’accommodement et perdront leur droit à l’IRR après un an de la date où elles redeviennent capables d’exercer un emploi convenable. Seules les personnes âgées de plus de 60 ans demeurent admissibles à l’article 53.</a:t>
            </a:r>
          </a:p>
          <a:p>
            <a:pPr>
              <a:lnSpc>
                <a:spcPct val="120000"/>
              </a:lnSpc>
            </a:pPr>
            <a:r>
              <a:rPr lang="fr-CA" sz="1000" dirty="0">
                <a:solidFill>
                  <a:schemeClr val="tx1">
                    <a:alpha val="80000"/>
                  </a:schemeClr>
                </a:solidFill>
              </a:rPr>
              <a:t>Finalement, lors d’une assignation temporaire qui est inférieure au nombre d’heures habituellement travaillé, la personne ne recevra son salaire et les avantages liés à son emploi que pour les heures travaillées en assignation temporaire. La solde des heures sera versée en IRR par la Commission si l’employeur le détermine ainsi.</a:t>
            </a:r>
            <a:endParaRPr lang="en-US" sz="1000" dirty="0">
              <a:solidFill>
                <a:schemeClr val="tx1">
                  <a:alpha val="80000"/>
                </a:schemeClr>
              </a:solidFill>
            </a:endParaRPr>
          </a:p>
        </p:txBody>
      </p:sp>
      <p:sp>
        <p:nvSpPr>
          <p:cNvPr id="8" name="Rectangle 7"/>
          <p:cNvSpPr/>
          <p:nvPr>
            <p:custDataLst>
              <p:tags r:id="rId4"/>
            </p:custDataLst>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LATMP</a:t>
            </a:r>
          </a:p>
        </p:txBody>
      </p:sp>
      <p:sp>
        <p:nvSpPr>
          <p:cNvPr id="9" name="Right Triangle 8"/>
          <p:cNvSpPr/>
          <p:nvPr>
            <p:custDataLst>
              <p:tags r:id="rId5"/>
            </p:custDataLst>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Espace réservé pour une image  16" descr="Une image contenant mur, intérieur, personne&#10;&#10;Description générée automatiquement">
            <a:extLst>
              <a:ext uri="{FF2B5EF4-FFF2-40B4-BE49-F238E27FC236}">
                <a16:creationId xmlns:a16="http://schemas.microsoft.com/office/drawing/2014/main" id="{A912A4A5-9956-4FE2-8213-76681DDA0AB9}"/>
              </a:ext>
            </a:extLst>
          </p:cNvPr>
          <p:cNvPicPr>
            <a:picLocks noGrp="1" noChangeAspect="1"/>
          </p:cNvPicPr>
          <p:nvPr>
            <p:ph type="pic" sz="quarter" idx="11"/>
            <p:custDataLst>
              <p:tags r:id="rId6"/>
            </p:custDataLst>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l="25504" r="25504"/>
          <a:stretch>
            <a:fillRect/>
          </a:stretch>
        </p:blipFill>
        <p:spPr/>
      </p:pic>
    </p:spTree>
    <p:extLst>
      <p:ext uri="{BB962C8B-B14F-4D97-AF65-F5344CB8AC3E}">
        <p14:creationId xmlns:p14="http://schemas.microsoft.com/office/powerpoint/2010/main" val="119379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16</a:t>
            </a:fld>
            <a:endParaRPr lang="en-US" dirty="0"/>
          </a:p>
        </p:txBody>
      </p:sp>
      <p:sp>
        <p:nvSpPr>
          <p:cNvPr id="3" name="Title 2"/>
          <p:cNvSpPr>
            <a:spLocks noGrp="1"/>
          </p:cNvSpPr>
          <p:nvPr>
            <p:ph type="title"/>
            <p:custDataLst>
              <p:tags r:id="rId2"/>
            </p:custDataLst>
          </p:nvPr>
        </p:nvSpPr>
        <p:spPr/>
        <p:txBody>
          <a:bodyPr/>
          <a:lstStyle/>
          <a:p>
            <a:r>
              <a:rPr lang="en-US" dirty="0"/>
              <a:t>LA RÉADAPTATION</a:t>
            </a:r>
            <a:r>
              <a:rPr lang="en-US" dirty="0">
                <a:solidFill>
                  <a:schemeClr val="accent1"/>
                </a:solidFill>
              </a:rPr>
              <a:t>.</a:t>
            </a:r>
          </a:p>
        </p:txBody>
      </p:sp>
      <p:sp>
        <p:nvSpPr>
          <p:cNvPr id="5" name="Rectangle 4"/>
          <p:cNvSpPr/>
          <p:nvPr>
            <p:custDataLst>
              <p:tags r:id="rId3"/>
            </p:custDataLst>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LATMP</a:t>
            </a:r>
          </a:p>
        </p:txBody>
      </p:sp>
      <p:sp>
        <p:nvSpPr>
          <p:cNvPr id="6" name="Right Triangle 5"/>
          <p:cNvSpPr/>
          <p:nvPr>
            <p:custDataLst>
              <p:tags r:id="rId4"/>
            </p:custDataLst>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custDataLst>
              <p:tags r:id="rId5"/>
            </p:custDataLst>
          </p:nvPr>
        </p:nvSpPr>
        <p:spPr>
          <a:xfrm>
            <a:off x="7381103" y="2667433"/>
            <a:ext cx="2408538" cy="356572"/>
          </a:xfrm>
          <a:prstGeom prst="rect">
            <a:avLst/>
          </a:prstGeom>
          <a:noFill/>
        </p:spPr>
        <p:txBody>
          <a:bodyPr wrap="square" lIns="0" rIns="0" rtlCol="0">
            <a:spAutoFit/>
          </a:bodyPr>
          <a:lstStyle/>
          <a:p>
            <a:pPr algn="ctr">
              <a:lnSpc>
                <a:spcPct val="70000"/>
              </a:lnSpc>
            </a:pPr>
            <a:r>
              <a:rPr lang="en-US" sz="1200" dirty="0">
                <a:solidFill>
                  <a:schemeClr val="accent1"/>
                </a:solidFill>
                <a:latin typeface="+mj-lt"/>
              </a:rPr>
              <a:t>DES RÈGLEMENTS POUR EN LIMITER L’ACCÈS</a:t>
            </a:r>
          </a:p>
        </p:txBody>
      </p:sp>
      <p:sp>
        <p:nvSpPr>
          <p:cNvPr id="8" name="Shape 3599"/>
          <p:cNvSpPr/>
          <p:nvPr>
            <p:custDataLst>
              <p:tags r:id="rId6"/>
            </p:custDataLst>
          </p:nvPr>
        </p:nvSpPr>
        <p:spPr>
          <a:xfrm>
            <a:off x="8359434" y="2092419"/>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38100" tIns="38100" rIns="38100" bIns="38100" anchor="ctr"/>
          <a:lstStyle/>
          <a:p>
            <a:pPr algn="ctr"/>
            <a:endParaRPr>
              <a:solidFill>
                <a:prstClr val="black"/>
              </a:solidFill>
            </a:endParaRPr>
          </a:p>
        </p:txBody>
      </p:sp>
      <p:sp>
        <p:nvSpPr>
          <p:cNvPr id="9" name="TextBox 8"/>
          <p:cNvSpPr txBox="1"/>
          <p:nvPr>
            <p:custDataLst>
              <p:tags r:id="rId7"/>
            </p:custDataLst>
          </p:nvPr>
        </p:nvSpPr>
        <p:spPr>
          <a:xfrm>
            <a:off x="7209692" y="2951609"/>
            <a:ext cx="2833483" cy="1703030"/>
          </a:xfrm>
          <a:prstGeom prst="rect">
            <a:avLst/>
          </a:prstGeom>
          <a:noFill/>
        </p:spPr>
        <p:txBody>
          <a:bodyPr wrap="square" lIns="0" rIns="0" rtlCol="0">
            <a:spAutoFit/>
          </a:bodyPr>
          <a:lstStyle/>
          <a:p>
            <a:pPr algn="ctr">
              <a:lnSpc>
                <a:spcPct val="120000"/>
              </a:lnSpc>
            </a:pPr>
            <a:r>
              <a:rPr lang="fr-CA" sz="1100" dirty="0">
                <a:solidFill>
                  <a:schemeClr val="tx1">
                    <a:alpha val="80000"/>
                  </a:schemeClr>
                </a:solidFill>
              </a:rPr>
              <a:t>Ces règlements viseront les médicaments et autres produits pharmaceutiques, les services de réadaptation physique, les autres services de santé et les équipements adaptés auxquels aura droit la victime d’une lésion professionnelle. C’est la fin de l’application large et libérale de la réadaptation physique.</a:t>
            </a:r>
            <a:endParaRPr lang="en-US" sz="1100" dirty="0">
              <a:solidFill>
                <a:schemeClr val="tx1">
                  <a:alpha val="80000"/>
                </a:schemeClr>
              </a:solidFill>
            </a:endParaRPr>
          </a:p>
        </p:txBody>
      </p:sp>
      <p:sp>
        <p:nvSpPr>
          <p:cNvPr id="10" name="Oval 9"/>
          <p:cNvSpPr/>
          <p:nvPr>
            <p:custDataLst>
              <p:tags r:id="rId8"/>
            </p:custDataLst>
          </p:nvPr>
        </p:nvSpPr>
        <p:spPr>
          <a:xfrm>
            <a:off x="6988776" y="1937544"/>
            <a:ext cx="3336323" cy="333632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custDataLst>
              <p:tags r:id="rId9"/>
            </p:custDataLst>
          </p:nvPr>
        </p:nvSpPr>
        <p:spPr>
          <a:xfrm>
            <a:off x="8882667" y="4386477"/>
            <a:ext cx="2044098" cy="2044097"/>
          </a:xfrm>
          <a:prstGeom prst="ellipse">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p:cNvSpPr/>
          <p:nvPr>
            <p:custDataLst>
              <p:tags r:id="rId10"/>
            </p:custDataLst>
          </p:nvPr>
        </p:nvSpPr>
        <p:spPr>
          <a:xfrm>
            <a:off x="6096000" y="1188625"/>
            <a:ext cx="1639847" cy="1639846"/>
          </a:xfrm>
          <a:prstGeom prst="ellipse">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1">
            <a:extLst>
              <a:ext uri="{FF2B5EF4-FFF2-40B4-BE49-F238E27FC236}">
                <a16:creationId xmlns:a16="http://schemas.microsoft.com/office/drawing/2014/main" id="{3A32784A-5C22-401E-8E98-360B10AF3F28}"/>
              </a:ext>
            </a:extLst>
          </p:cNvPr>
          <p:cNvSpPr/>
          <p:nvPr>
            <p:custDataLst>
              <p:tags r:id="rId11"/>
            </p:custDataLst>
          </p:nvPr>
        </p:nvSpPr>
        <p:spPr>
          <a:xfrm>
            <a:off x="9064845" y="531670"/>
            <a:ext cx="2604527" cy="2604525"/>
          </a:xfrm>
          <a:prstGeom prst="ellipse">
            <a:avLst/>
          </a:prstGeom>
          <a:no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ZoneTexte 3">
            <a:extLst>
              <a:ext uri="{FF2B5EF4-FFF2-40B4-BE49-F238E27FC236}">
                <a16:creationId xmlns:a16="http://schemas.microsoft.com/office/drawing/2014/main" id="{1A53D8FA-B882-46D5-9537-84E408716BDE}"/>
              </a:ext>
            </a:extLst>
          </p:cNvPr>
          <p:cNvSpPr txBox="1"/>
          <p:nvPr/>
        </p:nvSpPr>
        <p:spPr>
          <a:xfrm>
            <a:off x="6419576" y="1408383"/>
            <a:ext cx="1227908" cy="1200329"/>
          </a:xfrm>
          <a:prstGeom prst="rect">
            <a:avLst/>
          </a:prstGeom>
          <a:noFill/>
        </p:spPr>
        <p:txBody>
          <a:bodyPr wrap="square" rtlCol="0">
            <a:spAutoFit/>
          </a:bodyPr>
          <a:lstStyle/>
          <a:p>
            <a:r>
              <a:rPr lang="fr-CA" dirty="0"/>
              <a:t>DES SERVICES DE SANTÉ</a:t>
            </a:r>
          </a:p>
        </p:txBody>
      </p:sp>
      <p:sp>
        <p:nvSpPr>
          <p:cNvPr id="16" name="ZoneTexte 15">
            <a:extLst>
              <a:ext uri="{FF2B5EF4-FFF2-40B4-BE49-F238E27FC236}">
                <a16:creationId xmlns:a16="http://schemas.microsoft.com/office/drawing/2014/main" id="{D4D2E7AC-C893-42A7-B1FF-A047450DBA9D}"/>
              </a:ext>
            </a:extLst>
          </p:cNvPr>
          <p:cNvSpPr txBox="1"/>
          <p:nvPr/>
        </p:nvSpPr>
        <p:spPr>
          <a:xfrm>
            <a:off x="9569003" y="1173410"/>
            <a:ext cx="1959428" cy="1200329"/>
          </a:xfrm>
          <a:prstGeom prst="rect">
            <a:avLst/>
          </a:prstGeom>
          <a:noFill/>
        </p:spPr>
        <p:txBody>
          <a:bodyPr wrap="square" rtlCol="0">
            <a:spAutoFit/>
          </a:bodyPr>
          <a:lstStyle/>
          <a:p>
            <a:r>
              <a:rPr lang="fr-CA" dirty="0"/>
              <a:t>LA RÉADAPTATION AVANT CONSOLDATION</a:t>
            </a:r>
          </a:p>
        </p:txBody>
      </p:sp>
      <p:sp>
        <p:nvSpPr>
          <p:cNvPr id="17" name="ZoneTexte 16">
            <a:extLst>
              <a:ext uri="{FF2B5EF4-FFF2-40B4-BE49-F238E27FC236}">
                <a16:creationId xmlns:a16="http://schemas.microsoft.com/office/drawing/2014/main" id="{0BCC76D6-5A51-4635-A82A-6DFE3DD4CBCF}"/>
              </a:ext>
            </a:extLst>
          </p:cNvPr>
          <p:cNvSpPr txBox="1"/>
          <p:nvPr/>
        </p:nvSpPr>
        <p:spPr>
          <a:xfrm>
            <a:off x="9185472" y="5093781"/>
            <a:ext cx="1715406" cy="923330"/>
          </a:xfrm>
          <a:prstGeom prst="rect">
            <a:avLst/>
          </a:prstGeom>
          <a:noFill/>
        </p:spPr>
        <p:txBody>
          <a:bodyPr wrap="none" rtlCol="0">
            <a:spAutoFit/>
          </a:bodyPr>
          <a:lstStyle/>
          <a:p>
            <a:r>
              <a:rPr lang="fr-CA" dirty="0"/>
              <a:t>LA </a:t>
            </a:r>
          </a:p>
          <a:p>
            <a:r>
              <a:rPr lang="fr-CA" dirty="0"/>
              <a:t>RÉADAPATION</a:t>
            </a:r>
          </a:p>
          <a:p>
            <a:r>
              <a:rPr lang="fr-CA" dirty="0"/>
              <a:t> SOCIALE</a:t>
            </a:r>
          </a:p>
        </p:txBody>
      </p:sp>
    </p:spTree>
    <p:extLst>
      <p:ext uri="{BB962C8B-B14F-4D97-AF65-F5344CB8AC3E}">
        <p14:creationId xmlns:p14="http://schemas.microsoft.com/office/powerpoint/2010/main" val="377536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17</a:t>
            </a:fld>
            <a:endParaRPr lang="en-US" dirty="0"/>
          </a:p>
        </p:txBody>
      </p:sp>
      <p:sp>
        <p:nvSpPr>
          <p:cNvPr id="3" name="Title 2"/>
          <p:cNvSpPr>
            <a:spLocks noGrp="1"/>
          </p:cNvSpPr>
          <p:nvPr>
            <p:ph type="title"/>
            <p:custDataLst>
              <p:tags r:id="rId2"/>
            </p:custDataLst>
          </p:nvPr>
        </p:nvSpPr>
        <p:spPr>
          <a:xfrm>
            <a:off x="1403131" y="2624093"/>
            <a:ext cx="4319857" cy="1621619"/>
          </a:xfrm>
        </p:spPr>
        <p:txBody>
          <a:bodyPr/>
          <a:lstStyle/>
          <a:p>
            <a:r>
              <a:rPr lang="fr-CA" dirty="0"/>
              <a:t>DES RECOURS PLUS COMPLEXES</a:t>
            </a:r>
            <a:r>
              <a:rPr lang="fr-CA" dirty="0">
                <a:solidFill>
                  <a:schemeClr val="accent1"/>
                </a:solidFill>
              </a:rPr>
              <a:t>?</a:t>
            </a:r>
            <a:endParaRPr lang="en-US" dirty="0">
              <a:solidFill>
                <a:schemeClr val="accent1"/>
              </a:solidFill>
            </a:endParaRPr>
          </a:p>
        </p:txBody>
      </p:sp>
      <p:sp>
        <p:nvSpPr>
          <p:cNvPr id="5" name="TextBox 4"/>
          <p:cNvSpPr txBox="1"/>
          <p:nvPr>
            <p:custDataLst>
              <p:tags r:id="rId3"/>
            </p:custDataLst>
          </p:nvPr>
        </p:nvSpPr>
        <p:spPr>
          <a:xfrm>
            <a:off x="1529256" y="3995014"/>
            <a:ext cx="3527292" cy="1002582"/>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Alors que la FTQ demandait une déjudiciarisation avec l’abolition de la révision administrative et du bureau d’évaluation médicale, la Loi 27 amène quelques modifications qui risquent de rendre plus complexe la contestation pour les travailleurs et les travailleuses. </a:t>
            </a:r>
          </a:p>
        </p:txBody>
      </p:sp>
      <p:sp>
        <p:nvSpPr>
          <p:cNvPr id="6" name="Rectangle 5"/>
          <p:cNvSpPr/>
          <p:nvPr>
            <p:custDataLst>
              <p:tags r:id="rId4"/>
            </p:custDataLst>
          </p:nvPr>
        </p:nvSpPr>
        <p:spPr>
          <a:xfrm>
            <a:off x="6095998" y="2804802"/>
            <a:ext cx="5524501" cy="135486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custDataLst>
              <p:tags r:id="rId5"/>
            </p:custDataLst>
          </p:nvPr>
        </p:nvSpPr>
        <p:spPr>
          <a:xfrm>
            <a:off x="6094717" y="1076757"/>
            <a:ext cx="5524501" cy="1547335"/>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custDataLst>
              <p:tags r:id="rId6"/>
            </p:custDataLst>
          </p:nvPr>
        </p:nvSpPr>
        <p:spPr>
          <a:xfrm>
            <a:off x="6094716" y="4410898"/>
            <a:ext cx="5524501" cy="1656613"/>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custDataLst>
              <p:tags r:id="rId7"/>
            </p:custDataLst>
          </p:nvPr>
        </p:nvSpPr>
        <p:spPr>
          <a:xfrm>
            <a:off x="6315594" y="1247410"/>
            <a:ext cx="5082746" cy="235449"/>
          </a:xfrm>
          <a:prstGeom prst="rect">
            <a:avLst/>
          </a:prstGeom>
          <a:noFill/>
        </p:spPr>
        <p:txBody>
          <a:bodyPr wrap="square" lIns="0" rIns="0" rtlCol="0">
            <a:spAutoFit/>
          </a:bodyPr>
          <a:lstStyle/>
          <a:p>
            <a:pPr>
              <a:lnSpc>
                <a:spcPct val="70000"/>
              </a:lnSpc>
            </a:pPr>
            <a:r>
              <a:rPr lang="fr-CA" sz="1200" dirty="0">
                <a:latin typeface="+mj-lt"/>
              </a:rPr>
              <a:t>LA RÉVISION ADMINISTRATIVE</a:t>
            </a:r>
            <a:endParaRPr lang="fr-CA" sz="1200" dirty="0">
              <a:solidFill>
                <a:schemeClr val="accent1"/>
              </a:solidFill>
              <a:latin typeface="+mj-lt"/>
            </a:endParaRPr>
          </a:p>
        </p:txBody>
      </p:sp>
      <p:sp>
        <p:nvSpPr>
          <p:cNvPr id="10" name="TextBox 9"/>
          <p:cNvSpPr txBox="1"/>
          <p:nvPr>
            <p:custDataLst>
              <p:tags r:id="rId8"/>
            </p:custDataLst>
          </p:nvPr>
        </p:nvSpPr>
        <p:spPr>
          <a:xfrm>
            <a:off x="6315594" y="1456874"/>
            <a:ext cx="5082746" cy="1187248"/>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L’échéance est toujours de 30 jours pour demander une révision d’une décision de la Commission. Les employeurs peuvent désigner une personne pour recevoir la décision en son nom. Les travailleurs et les travailleuses n’ont pas accès à cette option. Aussi, si la Commission ne rend pas sa décision dans les 90 jours suivant une demande de révision, la personne peut passer outre la DRA et déposer sa plainte au TAT.</a:t>
            </a:r>
          </a:p>
        </p:txBody>
      </p:sp>
      <p:sp>
        <p:nvSpPr>
          <p:cNvPr id="11" name="TextBox 10"/>
          <p:cNvSpPr txBox="1"/>
          <p:nvPr>
            <p:custDataLst>
              <p:tags r:id="rId9"/>
            </p:custDataLst>
          </p:nvPr>
        </p:nvSpPr>
        <p:spPr>
          <a:xfrm>
            <a:off x="6316875" y="2973413"/>
            <a:ext cx="5082746" cy="235449"/>
          </a:xfrm>
          <a:prstGeom prst="rect">
            <a:avLst/>
          </a:prstGeom>
          <a:noFill/>
        </p:spPr>
        <p:txBody>
          <a:bodyPr wrap="square" lIns="0" rIns="0" rtlCol="0">
            <a:spAutoFit/>
          </a:bodyPr>
          <a:lstStyle/>
          <a:p>
            <a:pPr>
              <a:lnSpc>
                <a:spcPct val="70000"/>
              </a:lnSpc>
            </a:pPr>
            <a:r>
              <a:rPr lang="fr-CA" sz="1200" dirty="0">
                <a:solidFill>
                  <a:schemeClr val="accent1"/>
                </a:solidFill>
                <a:latin typeface="+mj-lt"/>
              </a:rPr>
              <a:t>LE BUREAU D’ÉVALUATION MÉDICAL (BEM)</a:t>
            </a:r>
          </a:p>
        </p:txBody>
      </p:sp>
      <p:sp>
        <p:nvSpPr>
          <p:cNvPr id="12" name="TextBox 11"/>
          <p:cNvSpPr txBox="1"/>
          <p:nvPr>
            <p:custDataLst>
              <p:tags r:id="rId10"/>
            </p:custDataLst>
          </p:nvPr>
        </p:nvSpPr>
        <p:spPr>
          <a:xfrm>
            <a:off x="6318422" y="3301694"/>
            <a:ext cx="5082746" cy="817916"/>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Le BEM aura l’obligation formelle de se prononcer sur les limitations fonctionnelles et le pourcentage d’atteinte permanente lorsqu’il se prononce sur la date de consolidation, même si le professionnel de la santé ne s’est pas prononcé sur ces sujets.</a:t>
            </a:r>
          </a:p>
        </p:txBody>
      </p:sp>
      <p:sp>
        <p:nvSpPr>
          <p:cNvPr id="13" name="TextBox 12"/>
          <p:cNvSpPr txBox="1"/>
          <p:nvPr>
            <p:custDataLst>
              <p:tags r:id="rId11"/>
            </p:custDataLst>
          </p:nvPr>
        </p:nvSpPr>
        <p:spPr>
          <a:xfrm>
            <a:off x="6318422" y="4633313"/>
            <a:ext cx="5082746" cy="235449"/>
          </a:xfrm>
          <a:prstGeom prst="rect">
            <a:avLst/>
          </a:prstGeom>
          <a:noFill/>
        </p:spPr>
        <p:txBody>
          <a:bodyPr wrap="square" lIns="0" rIns="0" rtlCol="0">
            <a:spAutoFit/>
          </a:bodyPr>
          <a:lstStyle/>
          <a:p>
            <a:pPr>
              <a:lnSpc>
                <a:spcPct val="70000"/>
              </a:lnSpc>
            </a:pPr>
            <a:r>
              <a:rPr lang="fr-CA" sz="1200" dirty="0">
                <a:latin typeface="+mj-lt"/>
              </a:rPr>
              <a:t>LE TRIBUNAL ADMINISTRATIF DU TRAVAIL (TAT)</a:t>
            </a:r>
            <a:endParaRPr lang="fr-CA" sz="1200" dirty="0">
              <a:solidFill>
                <a:schemeClr val="accent1"/>
              </a:solidFill>
              <a:latin typeface="+mj-lt"/>
            </a:endParaRPr>
          </a:p>
        </p:txBody>
      </p:sp>
      <p:sp>
        <p:nvSpPr>
          <p:cNvPr id="14" name="TextBox 13"/>
          <p:cNvSpPr txBox="1"/>
          <p:nvPr>
            <p:custDataLst>
              <p:tags r:id="rId12"/>
            </p:custDataLst>
          </p:nvPr>
        </p:nvSpPr>
        <p:spPr>
          <a:xfrm>
            <a:off x="6318422" y="4878266"/>
            <a:ext cx="5082746" cy="1187248"/>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Dès le 6 avril 2023, le délai pour contester une décision devant le TAT sera de 60 jours. De plus, la personne pourra décider de déposer directement une demande au TAT pour les sujets suivants : le diagnostic, la date de la consolidation, les traitements administrés, l’atteinte permanente à l’intégrité physique ou psychique et les limitations fonctionnelles, ou suites à un avis d’un comité de maladies professionnelles (pulmonaire ou oncologique).</a:t>
            </a:r>
          </a:p>
        </p:txBody>
      </p:sp>
      <p:sp>
        <p:nvSpPr>
          <p:cNvPr id="15" name="Right Triangle 14"/>
          <p:cNvSpPr/>
          <p:nvPr>
            <p:custDataLst>
              <p:tags r:id="rId13"/>
            </p:custDataLst>
          </p:nvPr>
        </p:nvSpPr>
        <p:spPr>
          <a:xfrm rot="5400000" flipV="1">
            <a:off x="5942318" y="2390526"/>
            <a:ext cx="153680" cy="153680"/>
          </a:xfrm>
          <a:prstGeom prst="rtTriangle">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ight Triangle 15"/>
          <p:cNvSpPr/>
          <p:nvPr>
            <p:custDataLst>
              <p:tags r:id="rId14"/>
            </p:custDataLst>
          </p:nvPr>
        </p:nvSpPr>
        <p:spPr>
          <a:xfrm rot="5400000" flipV="1">
            <a:off x="5945943" y="5989315"/>
            <a:ext cx="145149" cy="152398"/>
          </a:xfrm>
          <a:prstGeom prst="rtTriangle">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ight Triangle 16"/>
          <p:cNvSpPr/>
          <p:nvPr>
            <p:custDataLst>
              <p:tags r:id="rId15"/>
            </p:custDataLst>
          </p:nvPr>
        </p:nvSpPr>
        <p:spPr>
          <a:xfrm rot="5400000" flipV="1">
            <a:off x="5942318" y="4006838"/>
            <a:ext cx="153680" cy="153680"/>
          </a:xfrm>
          <a:prstGeom prst="rtTriangl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custDataLst>
              <p:tags r:id="rId16"/>
            </p:custDataLst>
          </p:nvPr>
        </p:nvSpPr>
        <p:spPr>
          <a:xfrm>
            <a:off x="1866900" y="1188625"/>
            <a:ext cx="920328"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dirty="0">
                <a:latin typeface="Montserrat" charset="0"/>
                <a:ea typeface="Montserrat" charset="0"/>
                <a:cs typeface="Montserrat" charset="0"/>
              </a:rPr>
              <a:t>RECOURS</a:t>
            </a:r>
          </a:p>
        </p:txBody>
      </p:sp>
      <p:sp>
        <p:nvSpPr>
          <p:cNvPr id="19" name="Right Triangle 18"/>
          <p:cNvSpPr/>
          <p:nvPr>
            <p:custDataLst>
              <p:tags r:id="rId17"/>
            </p:custDataLst>
          </p:nvPr>
        </p:nvSpPr>
        <p:spPr>
          <a:xfrm flipV="1">
            <a:off x="2633548"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1316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18</a:t>
            </a:fld>
            <a:endParaRPr lang="en-US" dirty="0"/>
          </a:p>
        </p:txBody>
      </p:sp>
      <p:sp>
        <p:nvSpPr>
          <p:cNvPr id="4" name="Title 3"/>
          <p:cNvSpPr>
            <a:spLocks noGrp="1"/>
          </p:cNvSpPr>
          <p:nvPr>
            <p:ph type="title"/>
            <p:custDataLst>
              <p:tags r:id="rId2"/>
            </p:custDataLst>
          </p:nvPr>
        </p:nvSpPr>
        <p:spPr/>
        <p:txBody>
          <a:bodyPr/>
          <a:lstStyle/>
          <a:p>
            <a:r>
              <a:rPr lang="fr-CA" dirty="0"/>
              <a:t>CE QUE ÇA SIGNIFIE</a:t>
            </a:r>
            <a:r>
              <a:rPr lang="en-US" dirty="0">
                <a:solidFill>
                  <a:schemeClr val="accent1"/>
                </a:solidFill>
              </a:rPr>
              <a:t>.</a:t>
            </a:r>
            <a:endParaRPr lang="en-US" dirty="0"/>
          </a:p>
        </p:txBody>
      </p:sp>
      <p:sp>
        <p:nvSpPr>
          <p:cNvPr id="6" name="TextBox 5"/>
          <p:cNvSpPr txBox="1"/>
          <p:nvPr>
            <p:custDataLst>
              <p:tags r:id="rId3"/>
            </p:custDataLst>
          </p:nvPr>
        </p:nvSpPr>
        <p:spPr>
          <a:xfrm>
            <a:off x="5002364" y="2869781"/>
            <a:ext cx="3364519" cy="356572"/>
          </a:xfrm>
          <a:prstGeom prst="rect">
            <a:avLst/>
          </a:prstGeom>
          <a:noFill/>
        </p:spPr>
        <p:txBody>
          <a:bodyPr wrap="square" lIns="0" rIns="0" rtlCol="0">
            <a:spAutoFit/>
          </a:bodyPr>
          <a:lstStyle/>
          <a:p>
            <a:pPr>
              <a:lnSpc>
                <a:spcPct val="70000"/>
              </a:lnSpc>
            </a:pPr>
            <a:r>
              <a:rPr lang="en-US" sz="1200" dirty="0">
                <a:latin typeface="+mj-lt"/>
              </a:rPr>
              <a:t>LA PRÉDOMINANCE DU MÉDECIN TRAITANT</a:t>
            </a:r>
            <a:endParaRPr lang="en-US" sz="1200" dirty="0">
              <a:solidFill>
                <a:schemeClr val="accent1"/>
              </a:solidFill>
              <a:latin typeface="+mj-lt"/>
            </a:endParaRPr>
          </a:p>
        </p:txBody>
      </p:sp>
      <p:sp>
        <p:nvSpPr>
          <p:cNvPr id="7" name="TextBox 6"/>
          <p:cNvSpPr txBox="1"/>
          <p:nvPr>
            <p:custDataLst>
              <p:tags r:id="rId4"/>
            </p:custDataLst>
          </p:nvPr>
        </p:nvSpPr>
        <p:spPr>
          <a:xfrm>
            <a:off x="5002364" y="3332978"/>
            <a:ext cx="3359041" cy="2921826"/>
          </a:xfrm>
          <a:prstGeom prst="rect">
            <a:avLst/>
          </a:prstGeom>
          <a:noFill/>
        </p:spPr>
        <p:txBody>
          <a:bodyPr wrap="square" lIns="0" rIns="0" rtlCol="0">
            <a:spAutoFit/>
          </a:bodyPr>
          <a:lstStyle/>
          <a:p>
            <a:pPr>
              <a:lnSpc>
                <a:spcPct val="120000"/>
              </a:lnSpc>
            </a:pPr>
            <a:r>
              <a:rPr lang="fr-CA" sz="1100" dirty="0">
                <a:solidFill>
                  <a:schemeClr val="tx1">
                    <a:alpha val="80000"/>
                  </a:schemeClr>
                </a:solidFill>
              </a:rPr>
              <a:t>La présence des règlements va limiter le professionnel de la santé dans ce qu’il peut prescrire comme traitement, réadaptation, etc. De plus, la difficulté de faire modifier les règlements va les rendre désuets et va encore plus amoindrir la couverture des travailleurs et des travailleuses victimes d’une lésion professionnelle.</a:t>
            </a:r>
          </a:p>
          <a:p>
            <a:pPr>
              <a:lnSpc>
                <a:spcPct val="120000"/>
              </a:lnSpc>
            </a:pPr>
            <a:r>
              <a:rPr lang="fr-CA" sz="1100" dirty="0">
                <a:solidFill>
                  <a:schemeClr val="tx1">
                    <a:alpha val="80000"/>
                  </a:schemeClr>
                </a:solidFill>
              </a:rPr>
              <a:t>De plus, l’ouverture à plusieurs professionnels de la santé pour devenir la personne qui à charge du travailleur risque de soulever des problématiques lors d’une contestation au BEM et au TAT. Quel poids va avoir l’avis d’une infirmière-praticienne spécialisée contre l’expert de l’employeur ou le médecin du BEM?</a:t>
            </a:r>
          </a:p>
        </p:txBody>
      </p:sp>
      <p:sp>
        <p:nvSpPr>
          <p:cNvPr id="8" name="TextBox 7"/>
          <p:cNvSpPr txBox="1"/>
          <p:nvPr>
            <p:custDataLst>
              <p:tags r:id="rId5"/>
            </p:custDataLst>
          </p:nvPr>
        </p:nvSpPr>
        <p:spPr>
          <a:xfrm>
            <a:off x="9075008" y="2869781"/>
            <a:ext cx="2545492" cy="227306"/>
          </a:xfrm>
          <a:prstGeom prst="rect">
            <a:avLst/>
          </a:prstGeom>
          <a:noFill/>
        </p:spPr>
        <p:txBody>
          <a:bodyPr wrap="square" lIns="0" rIns="0" rtlCol="0">
            <a:spAutoFit/>
          </a:bodyPr>
          <a:lstStyle/>
          <a:p>
            <a:pPr>
              <a:lnSpc>
                <a:spcPct val="70000"/>
              </a:lnSpc>
            </a:pPr>
            <a:r>
              <a:rPr lang="en-US" sz="1200" dirty="0">
                <a:latin typeface="+mj-lt"/>
              </a:rPr>
              <a:t>UNE DÉJUDICIARISATION</a:t>
            </a:r>
            <a:endParaRPr lang="en-US" sz="1200" dirty="0">
              <a:solidFill>
                <a:schemeClr val="accent1"/>
              </a:solidFill>
              <a:latin typeface="+mj-lt"/>
            </a:endParaRPr>
          </a:p>
        </p:txBody>
      </p:sp>
      <p:sp>
        <p:nvSpPr>
          <p:cNvPr id="9" name="TextBox 8"/>
          <p:cNvSpPr txBox="1"/>
          <p:nvPr>
            <p:custDataLst>
              <p:tags r:id="rId6"/>
            </p:custDataLst>
          </p:nvPr>
        </p:nvSpPr>
        <p:spPr>
          <a:xfrm>
            <a:off x="9075007" y="3332978"/>
            <a:ext cx="2541347" cy="2718693"/>
          </a:xfrm>
          <a:prstGeom prst="rect">
            <a:avLst/>
          </a:prstGeom>
          <a:noFill/>
        </p:spPr>
        <p:txBody>
          <a:bodyPr wrap="square" lIns="0" rIns="0" rtlCol="0">
            <a:spAutoFit/>
          </a:bodyPr>
          <a:lstStyle/>
          <a:p>
            <a:pPr>
              <a:lnSpc>
                <a:spcPct val="120000"/>
              </a:lnSpc>
            </a:pPr>
            <a:r>
              <a:rPr lang="fr-CA" sz="1100" dirty="0">
                <a:solidFill>
                  <a:schemeClr val="tx1">
                    <a:alpha val="80000"/>
                  </a:schemeClr>
                </a:solidFill>
              </a:rPr>
              <a:t>Il risque d’avoir beaucoup moins de recours devant le tribunal administratif du travail parce que les nouveaux règlements vont rendre inutiles les recours pour demander une application large et libérale de la LATMP. C’est des milliers de personnes qui n’auront pas accès à la réparation et la réadaptation</a:t>
            </a:r>
            <a:r>
              <a:rPr lang="en-US" sz="1100" dirty="0">
                <a:solidFill>
                  <a:schemeClr val="tx1">
                    <a:alpha val="80000"/>
                  </a:schemeClr>
                </a:solidFill>
              </a:rPr>
              <a:t>. </a:t>
            </a:r>
            <a:r>
              <a:rPr lang="en-US" sz="1100" dirty="0" err="1">
                <a:solidFill>
                  <a:schemeClr val="tx1">
                    <a:alpha val="80000"/>
                  </a:schemeClr>
                </a:solidFill>
              </a:rPr>
              <a:t>Aussi</a:t>
            </a:r>
            <a:r>
              <a:rPr lang="en-US" sz="1100" dirty="0">
                <a:solidFill>
                  <a:schemeClr val="tx1">
                    <a:alpha val="80000"/>
                  </a:schemeClr>
                </a:solidFill>
              </a:rPr>
              <a:t>, la complexification des </a:t>
            </a:r>
            <a:r>
              <a:rPr lang="en-US" sz="1100" dirty="0" err="1">
                <a:solidFill>
                  <a:schemeClr val="tx1">
                    <a:alpha val="80000"/>
                  </a:schemeClr>
                </a:solidFill>
              </a:rPr>
              <a:t>recours</a:t>
            </a:r>
            <a:r>
              <a:rPr lang="en-US" sz="1100" dirty="0">
                <a:solidFill>
                  <a:schemeClr val="tx1">
                    <a:alpha val="80000"/>
                  </a:schemeClr>
                </a:solidFill>
              </a:rPr>
              <a:t> </a:t>
            </a:r>
            <a:r>
              <a:rPr lang="en-US" sz="1100" dirty="0" err="1">
                <a:solidFill>
                  <a:schemeClr val="tx1">
                    <a:alpha val="80000"/>
                  </a:schemeClr>
                </a:solidFill>
              </a:rPr>
              <a:t>va</a:t>
            </a:r>
            <a:r>
              <a:rPr lang="en-US" sz="1100" dirty="0">
                <a:solidFill>
                  <a:schemeClr val="tx1">
                    <a:alpha val="80000"/>
                  </a:schemeClr>
                </a:solidFill>
              </a:rPr>
              <a:t> </a:t>
            </a:r>
            <a:r>
              <a:rPr lang="en-US" sz="1100" dirty="0" err="1">
                <a:solidFill>
                  <a:schemeClr val="tx1">
                    <a:alpha val="80000"/>
                  </a:schemeClr>
                </a:solidFill>
              </a:rPr>
              <a:t>rendre</a:t>
            </a:r>
            <a:r>
              <a:rPr lang="en-US" sz="1100" dirty="0">
                <a:solidFill>
                  <a:schemeClr val="tx1">
                    <a:alpha val="80000"/>
                  </a:schemeClr>
                </a:solidFill>
              </a:rPr>
              <a:t> plus difficile la </a:t>
            </a:r>
            <a:r>
              <a:rPr lang="fr-CA" sz="1100" dirty="0">
                <a:solidFill>
                  <a:schemeClr val="tx1">
                    <a:alpha val="80000"/>
                  </a:schemeClr>
                </a:solidFill>
              </a:rPr>
              <a:t>contestation pour les personnes qui ne sont pas accompagnées dans le processus.</a:t>
            </a:r>
          </a:p>
        </p:txBody>
      </p:sp>
      <p:pic>
        <p:nvPicPr>
          <p:cNvPr id="10" name="Espace réservé pour une image  9" descr="Une image contenant personne, homme&#10;&#10;Description générée automatiquement">
            <a:extLst>
              <a:ext uri="{FF2B5EF4-FFF2-40B4-BE49-F238E27FC236}">
                <a16:creationId xmlns:a16="http://schemas.microsoft.com/office/drawing/2014/main" id="{E78115E5-E71B-4447-8BB7-F49DC328A4DF}"/>
              </a:ext>
            </a:extLst>
          </p:cNvPr>
          <p:cNvPicPr>
            <a:picLocks noGrp="1" noChangeAspect="1"/>
          </p:cNvPicPr>
          <p:nvPr>
            <p:ph type="pic" sz="quarter" idx="11"/>
            <p:custDataLst>
              <p:tags r:id="rId7"/>
            </p:custDataLst>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l="34761" r="34761"/>
          <a:stretch>
            <a:fillRect/>
          </a:stretch>
        </p:blipFill>
        <p:spPr/>
      </p:pic>
    </p:spTree>
    <p:extLst>
      <p:ext uri="{BB962C8B-B14F-4D97-AF65-F5344CB8AC3E}">
        <p14:creationId xmlns:p14="http://schemas.microsoft.com/office/powerpoint/2010/main" val="1803335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texte, personne, portable, ordinateur&#10;&#10;Description générée automatiquement">
            <a:extLst>
              <a:ext uri="{FF2B5EF4-FFF2-40B4-BE49-F238E27FC236}">
                <a16:creationId xmlns:a16="http://schemas.microsoft.com/office/drawing/2014/main" id="{34A856F4-7664-4579-90C0-BF51E724C02F}"/>
              </a:ext>
            </a:extLst>
          </p:cNvPr>
          <p:cNvPicPr>
            <a:picLocks noGrp="1" noChangeAspect="1"/>
          </p:cNvPicPr>
          <p:nvPr>
            <p:ph type="pic" sz="quarter" idx="11"/>
            <p:custDataLst>
              <p:tags r:id="rId1"/>
            </p:custDataLst>
          </p:nvPr>
        </p:nvPicPr>
        <p:blipFill>
          <a:blip r:embed="rId16" cstate="hqprint">
            <a:duotone>
              <a:prstClr val="black"/>
              <a:schemeClr val="accent6">
                <a:tint val="45000"/>
                <a:satMod val="400000"/>
              </a:schemeClr>
            </a:duotone>
            <a:extLst>
              <a:ext uri="{28A0092B-C50C-407E-A947-70E740481C1C}">
                <a14:useLocalDpi xmlns:a14="http://schemas.microsoft.com/office/drawing/2010/main" val="0"/>
              </a:ext>
            </a:extLst>
          </a:blip>
          <a:srcRect l="5360" r="5360"/>
          <a:stretch>
            <a:fillRect/>
          </a:stretch>
        </p:blipFill>
        <p:spPr/>
      </p:pic>
      <p:pic>
        <p:nvPicPr>
          <p:cNvPr id="11" name="Espace réservé pour une image  10" descr="Une image contenant arbre, extérieur&#10;&#10;Description générée automatiquement">
            <a:extLst>
              <a:ext uri="{FF2B5EF4-FFF2-40B4-BE49-F238E27FC236}">
                <a16:creationId xmlns:a16="http://schemas.microsoft.com/office/drawing/2014/main" id="{32794062-0232-457D-8153-C0C7B2212AF8}"/>
              </a:ext>
            </a:extLst>
          </p:cNvPr>
          <p:cNvPicPr>
            <a:picLocks noGrp="1" noChangeAspect="1"/>
          </p:cNvPicPr>
          <p:nvPr>
            <p:ph type="pic" sz="quarter" idx="12"/>
            <p:custDataLst>
              <p:tags r:id="rId2"/>
            </p:custDataLst>
          </p:nvPr>
        </p:nvPicPr>
        <p:blipFill>
          <a:blip r:embed="rId17" cstate="hqprint">
            <a:duotone>
              <a:prstClr val="black"/>
              <a:schemeClr val="accent6">
                <a:tint val="45000"/>
                <a:satMod val="400000"/>
              </a:schemeClr>
            </a:duotone>
            <a:extLst>
              <a:ext uri="{28A0092B-C50C-407E-A947-70E740481C1C}">
                <a14:useLocalDpi xmlns:a14="http://schemas.microsoft.com/office/drawing/2010/main" val="0"/>
              </a:ext>
            </a:extLst>
          </a:blip>
          <a:srcRect l="5360" r="5360"/>
          <a:stretch>
            <a:fillRect/>
          </a:stretch>
        </p:blipFill>
        <p:spPr/>
      </p:pic>
      <p:pic>
        <p:nvPicPr>
          <p:cNvPr id="26" name="Espace réservé pour une image  25" descr="Une image contenant personne, bâtiment, extérieur, tenant&#10;&#10;Description générée automatiquement">
            <a:extLst>
              <a:ext uri="{FF2B5EF4-FFF2-40B4-BE49-F238E27FC236}">
                <a16:creationId xmlns:a16="http://schemas.microsoft.com/office/drawing/2014/main" id="{EBA500A1-493C-4201-B446-F05FE4065E10}"/>
              </a:ext>
            </a:extLst>
          </p:cNvPr>
          <p:cNvPicPr>
            <a:picLocks noGrp="1" noChangeAspect="1"/>
          </p:cNvPicPr>
          <p:nvPr>
            <p:ph type="pic" sz="quarter" idx="13"/>
            <p:custDataLst>
              <p:tags r:id="rId3"/>
            </p:custDataLst>
          </p:nvPr>
        </p:nvPicPr>
        <p:blipFill>
          <a:blip r:embed="rId18" cstate="hqprint">
            <a:duotone>
              <a:prstClr val="black"/>
              <a:schemeClr val="accent6">
                <a:tint val="45000"/>
                <a:satMod val="400000"/>
              </a:schemeClr>
            </a:duotone>
            <a:extLst>
              <a:ext uri="{28A0092B-C50C-407E-A947-70E740481C1C}">
                <a14:useLocalDpi xmlns:a14="http://schemas.microsoft.com/office/drawing/2010/main" val="0"/>
              </a:ext>
            </a:extLst>
          </a:blip>
          <a:srcRect t="16575" b="16575"/>
          <a:stretch>
            <a:fillRect/>
          </a:stretch>
        </p:blipFill>
        <p:spPr/>
      </p:pic>
      <p:sp>
        <p:nvSpPr>
          <p:cNvPr id="2" name="Slide Number Placeholder 1"/>
          <p:cNvSpPr>
            <a:spLocks noGrp="1"/>
          </p:cNvSpPr>
          <p:nvPr>
            <p:ph type="sldNum" sz="quarter" idx="10"/>
            <p:custDataLst>
              <p:tags r:id="rId4"/>
            </p:custDataLst>
          </p:nvPr>
        </p:nvSpPr>
        <p:spPr/>
        <p:txBody>
          <a:bodyPr/>
          <a:lstStyle/>
          <a:p>
            <a:fld id="{D8D877B3-D348-4611-9BDB-C5374591D951}" type="slidenum">
              <a:rPr lang="en-US" smtClean="0"/>
              <a:pPr/>
              <a:t>19</a:t>
            </a:fld>
            <a:endParaRPr lang="en-US" dirty="0"/>
          </a:p>
        </p:txBody>
      </p:sp>
      <p:sp>
        <p:nvSpPr>
          <p:cNvPr id="6" name="Title 5"/>
          <p:cNvSpPr>
            <a:spLocks noGrp="1"/>
          </p:cNvSpPr>
          <p:nvPr>
            <p:ph type="title"/>
            <p:custDataLst>
              <p:tags r:id="rId5"/>
            </p:custDataLst>
          </p:nvPr>
        </p:nvSpPr>
        <p:spPr/>
        <p:txBody>
          <a:bodyPr/>
          <a:lstStyle/>
          <a:p>
            <a:r>
              <a:rPr lang="fr-CA" dirty="0"/>
              <a:t>LA SUITE</a:t>
            </a:r>
            <a:r>
              <a:rPr lang="fr-CA" dirty="0">
                <a:solidFill>
                  <a:schemeClr val="accent1"/>
                </a:solidFill>
              </a:rPr>
              <a:t>?</a:t>
            </a:r>
          </a:p>
        </p:txBody>
      </p:sp>
      <p:sp>
        <p:nvSpPr>
          <p:cNvPr id="8" name="TextBox 7"/>
          <p:cNvSpPr txBox="1"/>
          <p:nvPr>
            <p:custDataLst>
              <p:tags r:id="rId6"/>
            </p:custDataLst>
          </p:nvPr>
        </p:nvSpPr>
        <p:spPr>
          <a:xfrm>
            <a:off x="5033316" y="996124"/>
            <a:ext cx="6790822" cy="1371914"/>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Les actions syndicales à poser pour la suite? La mobilisation des membres des sections locales est nécessaire afin d’assurer une prise en charge de la prévention dans les milieux de travail, et la possibilité de négocier des clauses dans les conventions collectives puisque la LSST ne répond pas au besoin en prévention quant à l’application des quatre mécanismes de prévention. La mobilisation devra aussi se poursuivre au niveau des travaux réglementaires, où le débat public doit obliger la CNESST à maintenir une application large et libérale de la LATMP. Finalement, au niveau de la représentation politique, nous devrons continuer de maintenir nos demandes et de faire pression en ce sens.</a:t>
            </a:r>
          </a:p>
        </p:txBody>
      </p:sp>
      <p:sp>
        <p:nvSpPr>
          <p:cNvPr id="12" name="Rectangle 11"/>
          <p:cNvSpPr/>
          <p:nvPr>
            <p:custDataLst>
              <p:tags r:id="rId7"/>
            </p:custDataLst>
          </p:nvPr>
        </p:nvSpPr>
        <p:spPr>
          <a:xfrm>
            <a:off x="1188306" y="2478583"/>
            <a:ext cx="11201401" cy="2798861"/>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custDataLst>
              <p:tags r:id="rId8"/>
            </p:custDataLst>
          </p:nvPr>
        </p:nvSpPr>
        <p:spPr>
          <a:xfrm>
            <a:off x="1660520" y="3638865"/>
            <a:ext cx="2408538" cy="259302"/>
          </a:xfrm>
          <a:prstGeom prst="rect">
            <a:avLst/>
          </a:prstGeom>
          <a:noFill/>
        </p:spPr>
        <p:txBody>
          <a:bodyPr wrap="square" lIns="0" rIns="0" rtlCol="0">
            <a:spAutoFit/>
          </a:bodyPr>
          <a:lstStyle/>
          <a:p>
            <a:pPr algn="ctr">
              <a:lnSpc>
                <a:spcPct val="70000"/>
              </a:lnSpc>
            </a:pPr>
            <a:r>
              <a:rPr lang="fr-CA" sz="1400" spc="300" dirty="0">
                <a:solidFill>
                  <a:schemeClr val="bg1"/>
                </a:solidFill>
                <a:latin typeface="Montserrat Medium" charset="0"/>
                <a:ea typeface="Montserrat Medium" charset="0"/>
                <a:cs typeface="Montserrat Medium" charset="0"/>
              </a:rPr>
              <a:t>ON NE</a:t>
            </a:r>
          </a:p>
        </p:txBody>
      </p:sp>
      <p:sp>
        <p:nvSpPr>
          <p:cNvPr id="14" name="TextBox 13"/>
          <p:cNvSpPr txBox="1"/>
          <p:nvPr>
            <p:custDataLst>
              <p:tags r:id="rId9"/>
            </p:custDataLst>
          </p:nvPr>
        </p:nvSpPr>
        <p:spPr>
          <a:xfrm>
            <a:off x="5387029" y="3638865"/>
            <a:ext cx="2408538" cy="259302"/>
          </a:xfrm>
          <a:prstGeom prst="rect">
            <a:avLst/>
          </a:prstGeom>
          <a:noFill/>
        </p:spPr>
        <p:txBody>
          <a:bodyPr wrap="square" lIns="0" rIns="0" rtlCol="0">
            <a:spAutoFit/>
          </a:bodyPr>
          <a:lstStyle/>
          <a:p>
            <a:pPr algn="ctr">
              <a:lnSpc>
                <a:spcPct val="70000"/>
              </a:lnSpc>
            </a:pPr>
            <a:r>
              <a:rPr lang="en-US" sz="1400" spc="300" dirty="0">
                <a:solidFill>
                  <a:schemeClr val="bg1"/>
                </a:solidFill>
                <a:latin typeface="Montserrat Medium" charset="0"/>
                <a:ea typeface="Montserrat Medium" charset="0"/>
                <a:cs typeface="Montserrat Medium" charset="0"/>
              </a:rPr>
              <a:t>LÂCHERA</a:t>
            </a:r>
          </a:p>
        </p:txBody>
      </p:sp>
      <p:sp>
        <p:nvSpPr>
          <p:cNvPr id="15" name="TextBox 14"/>
          <p:cNvSpPr txBox="1"/>
          <p:nvPr>
            <p:custDataLst>
              <p:tags r:id="rId10"/>
            </p:custDataLst>
          </p:nvPr>
        </p:nvSpPr>
        <p:spPr>
          <a:xfrm>
            <a:off x="9135406" y="3638865"/>
            <a:ext cx="2408538" cy="259302"/>
          </a:xfrm>
          <a:prstGeom prst="rect">
            <a:avLst/>
          </a:prstGeom>
          <a:noFill/>
        </p:spPr>
        <p:txBody>
          <a:bodyPr wrap="square" lIns="0" rIns="0" rtlCol="0">
            <a:spAutoFit/>
          </a:bodyPr>
          <a:lstStyle/>
          <a:p>
            <a:pPr algn="ctr">
              <a:lnSpc>
                <a:spcPct val="70000"/>
              </a:lnSpc>
            </a:pPr>
            <a:r>
              <a:rPr lang="en-US" sz="1400" spc="300" dirty="0">
                <a:solidFill>
                  <a:schemeClr val="bg1"/>
                </a:solidFill>
                <a:latin typeface="Montserrat Medium" charset="0"/>
                <a:ea typeface="Montserrat Medium" charset="0"/>
                <a:cs typeface="Montserrat Medium" charset="0"/>
              </a:rPr>
              <a:t>PAS!</a:t>
            </a:r>
          </a:p>
        </p:txBody>
      </p:sp>
      <p:sp>
        <p:nvSpPr>
          <p:cNvPr id="16" name="TextBox 15"/>
          <p:cNvSpPr txBox="1"/>
          <p:nvPr>
            <p:custDataLst>
              <p:tags r:id="rId11"/>
            </p:custDataLst>
          </p:nvPr>
        </p:nvSpPr>
        <p:spPr>
          <a:xfrm>
            <a:off x="5004968" y="5419974"/>
            <a:ext cx="3216394" cy="633250"/>
          </a:xfrm>
          <a:prstGeom prst="rect">
            <a:avLst/>
          </a:prstGeom>
          <a:noFill/>
        </p:spPr>
        <p:txBody>
          <a:bodyPr wrap="square" lIns="0" rIns="0" rtlCol="0">
            <a:spAutoFit/>
          </a:bodyPr>
          <a:lstStyle/>
          <a:p>
            <a:pPr algn="ctr">
              <a:lnSpc>
                <a:spcPct val="120000"/>
              </a:lnSpc>
            </a:pPr>
            <a:r>
              <a:rPr lang="fr-CA" sz="1000" dirty="0">
                <a:solidFill>
                  <a:schemeClr val="tx1">
                    <a:alpha val="80000"/>
                  </a:schemeClr>
                </a:solidFill>
              </a:rPr>
              <a:t>La société doit se mobiliser afin d’exiger de la CNESST des règlements qui respectent et protègent les droits des travailleurs et des travailleuses.</a:t>
            </a:r>
          </a:p>
        </p:txBody>
      </p:sp>
      <p:sp>
        <p:nvSpPr>
          <p:cNvPr id="17" name="TextBox 16"/>
          <p:cNvSpPr txBox="1"/>
          <p:nvPr>
            <p:custDataLst>
              <p:tags r:id="rId12"/>
            </p:custDataLst>
          </p:nvPr>
        </p:nvSpPr>
        <p:spPr>
          <a:xfrm>
            <a:off x="8731478" y="5419974"/>
            <a:ext cx="3216394" cy="633250"/>
          </a:xfrm>
          <a:prstGeom prst="rect">
            <a:avLst/>
          </a:prstGeom>
          <a:noFill/>
        </p:spPr>
        <p:txBody>
          <a:bodyPr wrap="square" lIns="0" rIns="0" rtlCol="0">
            <a:spAutoFit/>
          </a:bodyPr>
          <a:lstStyle/>
          <a:p>
            <a:pPr algn="ctr">
              <a:lnSpc>
                <a:spcPct val="120000"/>
              </a:lnSpc>
            </a:pPr>
            <a:r>
              <a:rPr lang="fr-CA" sz="1000" dirty="0">
                <a:solidFill>
                  <a:schemeClr val="tx1">
                    <a:alpha val="80000"/>
                  </a:schemeClr>
                </a:solidFill>
              </a:rPr>
              <a:t>La FTQ doit maintenir son rôle de chef de file afin d’exiger une réelle prévention dans les milieux de travail et l’application large et libérale de la LATMP.</a:t>
            </a:r>
          </a:p>
        </p:txBody>
      </p:sp>
      <p:sp>
        <p:nvSpPr>
          <p:cNvPr id="18" name="TextBox 17"/>
          <p:cNvSpPr txBox="1"/>
          <p:nvPr>
            <p:custDataLst>
              <p:tags r:id="rId13"/>
            </p:custDataLst>
          </p:nvPr>
        </p:nvSpPr>
        <p:spPr>
          <a:xfrm>
            <a:off x="1265104" y="5419974"/>
            <a:ext cx="3216394" cy="448584"/>
          </a:xfrm>
          <a:prstGeom prst="rect">
            <a:avLst/>
          </a:prstGeom>
          <a:noFill/>
        </p:spPr>
        <p:txBody>
          <a:bodyPr wrap="square" lIns="0" rIns="0" rtlCol="0">
            <a:spAutoFit/>
          </a:bodyPr>
          <a:lstStyle/>
          <a:p>
            <a:pPr algn="ctr">
              <a:lnSpc>
                <a:spcPct val="120000"/>
              </a:lnSpc>
            </a:pPr>
            <a:r>
              <a:rPr lang="fr-CA" sz="1000" dirty="0">
                <a:solidFill>
                  <a:schemeClr val="tx1">
                    <a:alpha val="80000"/>
                  </a:schemeClr>
                </a:solidFill>
              </a:rPr>
              <a:t>La mobilisation au niveau locale reste le pilier de l’action syndicale en SST.</a:t>
            </a:r>
          </a:p>
        </p:txBody>
      </p:sp>
    </p:spTree>
    <p:extLst>
      <p:ext uri="{BB962C8B-B14F-4D97-AF65-F5344CB8AC3E}">
        <p14:creationId xmlns:p14="http://schemas.microsoft.com/office/powerpoint/2010/main" val="2083839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2</a:t>
            </a:fld>
            <a:endParaRPr lang="en-US"/>
          </a:p>
        </p:txBody>
      </p:sp>
      <p:sp>
        <p:nvSpPr>
          <p:cNvPr id="4" name="Title 3"/>
          <p:cNvSpPr>
            <a:spLocks noGrp="1"/>
          </p:cNvSpPr>
          <p:nvPr>
            <p:ph type="title"/>
            <p:custDataLst>
              <p:tags r:id="rId2"/>
            </p:custDataLst>
          </p:nvPr>
        </p:nvSpPr>
        <p:spPr>
          <a:xfrm>
            <a:off x="1689771" y="2110948"/>
            <a:ext cx="4229100" cy="1621619"/>
          </a:xfrm>
        </p:spPr>
        <p:txBody>
          <a:bodyPr/>
          <a:lstStyle/>
          <a:p>
            <a:r>
              <a:rPr lang="en-US"/>
              <a:t>UNE MODERNISATION</a:t>
            </a:r>
            <a:br>
              <a:rPr lang="en-US"/>
            </a:br>
            <a:r>
              <a:rPr lang="en-US"/>
              <a:t>DEMANDÉE: DES OBJECTIFS DÉTOURNÉS.</a:t>
            </a:r>
            <a:endParaRPr lang="en-US">
              <a:solidFill>
                <a:schemeClr val="accent1"/>
              </a:solidFill>
            </a:endParaRPr>
          </a:p>
        </p:txBody>
      </p:sp>
      <p:sp>
        <p:nvSpPr>
          <p:cNvPr id="7" name="TextBox 6"/>
          <p:cNvSpPr txBox="1"/>
          <p:nvPr>
            <p:custDataLst>
              <p:tags r:id="rId3"/>
            </p:custDataLst>
          </p:nvPr>
        </p:nvSpPr>
        <p:spPr>
          <a:xfrm>
            <a:off x="5918871" y="270962"/>
            <a:ext cx="2553949" cy="6375079"/>
          </a:xfrm>
          <a:prstGeom prst="rect">
            <a:avLst/>
          </a:prstGeom>
          <a:noFill/>
        </p:spPr>
        <p:txBody>
          <a:bodyPr wrap="square" lIns="0" rIns="0" rtlCol="0">
            <a:spAutoFit/>
          </a:bodyPr>
          <a:lstStyle/>
          <a:p>
            <a:pPr>
              <a:lnSpc>
                <a:spcPct val="120000"/>
              </a:lnSpc>
            </a:pPr>
            <a:r>
              <a:rPr lang="fr-CA" sz="1100" dirty="0">
                <a:solidFill>
                  <a:schemeClr val="tx1">
                    <a:alpha val="80000"/>
                  </a:schemeClr>
                </a:solidFill>
              </a:rPr>
              <a:t>Avant la Loi 27, le régime de santé et de sécurité du Québec se classait en 63</a:t>
            </a:r>
            <a:r>
              <a:rPr lang="fr-CA" sz="1100" baseline="30000" dirty="0">
                <a:solidFill>
                  <a:schemeClr val="tx1">
                    <a:alpha val="80000"/>
                  </a:schemeClr>
                </a:solidFill>
              </a:rPr>
              <a:t>e</a:t>
            </a:r>
            <a:r>
              <a:rPr lang="fr-CA" sz="1100" dirty="0">
                <a:solidFill>
                  <a:schemeClr val="tx1">
                    <a:alpha val="80000"/>
                  </a:schemeClr>
                </a:solidFill>
              </a:rPr>
              <a:t> position sur les 63 régimes de prévention analysés en 2000 par Richard N. Block et Karen Roberts, tandis qu’au niveau de la réparation, le Québec se classait en 10</a:t>
            </a:r>
            <a:r>
              <a:rPr lang="fr-CA" sz="1100" baseline="30000" dirty="0">
                <a:solidFill>
                  <a:schemeClr val="tx1">
                    <a:alpha val="80000"/>
                  </a:schemeClr>
                </a:solidFill>
              </a:rPr>
              <a:t>e</a:t>
            </a:r>
            <a:r>
              <a:rPr lang="fr-CA" sz="1100" dirty="0">
                <a:solidFill>
                  <a:schemeClr val="tx1">
                    <a:alpha val="80000"/>
                  </a:schemeClr>
                </a:solidFill>
              </a:rPr>
              <a:t> position.</a:t>
            </a:r>
          </a:p>
          <a:p>
            <a:pPr>
              <a:lnSpc>
                <a:spcPct val="120000"/>
              </a:lnSpc>
            </a:pPr>
            <a:endParaRPr lang="fr-CA" sz="1100" dirty="0">
              <a:solidFill>
                <a:schemeClr val="tx1">
                  <a:alpha val="80000"/>
                </a:schemeClr>
              </a:solidFill>
            </a:endParaRPr>
          </a:p>
          <a:p>
            <a:pPr>
              <a:lnSpc>
                <a:spcPct val="120000"/>
              </a:lnSpc>
            </a:pPr>
            <a:r>
              <a:rPr lang="fr-CA" sz="1100" dirty="0">
                <a:solidFill>
                  <a:schemeClr val="tx1">
                    <a:alpha val="80000"/>
                  </a:schemeClr>
                </a:solidFill>
              </a:rPr>
              <a:t>Les grandes lacunes en prévention, avec les quatre mécanismes de prévention couvre seulement 11 % des travailleurs et des travailleuses, incite la FTQ à demander une modernisation du régime SST depuis des années. Lors du congrès de 2019, une déclaration politique est adoptée à l’unanimité. On demande alors que les mécanismes de prévention soient appliqués à l’ensemble des travailleurs et des travailleuses, que la prépondérance du médecin traitant soit maintenue, que la révision administrative de la CNESST et le bureau d’évaluation médical soient abolis.</a:t>
            </a:r>
          </a:p>
          <a:p>
            <a:pPr>
              <a:lnSpc>
                <a:spcPct val="120000"/>
              </a:lnSpc>
            </a:pPr>
            <a:endParaRPr lang="fr-CA" sz="1100" dirty="0">
              <a:solidFill>
                <a:schemeClr val="tx1">
                  <a:alpha val="80000"/>
                </a:schemeClr>
              </a:solidFill>
            </a:endParaRPr>
          </a:p>
          <a:p>
            <a:pPr>
              <a:lnSpc>
                <a:spcPct val="120000"/>
              </a:lnSpc>
            </a:pPr>
            <a:r>
              <a:rPr lang="en-US" sz="1100" dirty="0">
                <a:solidFill>
                  <a:schemeClr val="tx1">
                    <a:alpha val="80000"/>
                  </a:schemeClr>
                </a:solidFill>
              </a:rPr>
              <a:t>Mais au final, le projet de loi 59,</a:t>
            </a:r>
            <a:r>
              <a:rPr lang="fr-FR" sz="1100" dirty="0">
                <a:solidFill>
                  <a:schemeClr val="tx1">
                    <a:alpha val="80000"/>
                  </a:schemeClr>
                </a:solidFill>
              </a:rPr>
              <a:t> </a:t>
            </a:r>
            <a:r>
              <a:rPr lang="fr-FR" sz="1100" i="1" dirty="0">
                <a:solidFill>
                  <a:schemeClr val="tx1">
                    <a:alpha val="80000"/>
                  </a:schemeClr>
                </a:solidFill>
              </a:rPr>
              <a:t>Loi modernisant le régime de santé et de sécurité du travail</a:t>
            </a:r>
            <a:r>
              <a:rPr lang="fr-FR" sz="1100" dirty="0">
                <a:solidFill>
                  <a:schemeClr val="tx1">
                    <a:alpha val="80000"/>
                  </a:schemeClr>
                </a:solidFill>
              </a:rPr>
              <a:t>, qui sera déposé par le ministre Boulet ira à l’encontre des demandes de la FTQ et propose des reculs importants. </a:t>
            </a:r>
            <a:endParaRPr lang="en-US" sz="1100" dirty="0">
              <a:solidFill>
                <a:schemeClr val="tx1">
                  <a:alpha val="80000"/>
                </a:schemeClr>
              </a:solidFill>
            </a:endParaRPr>
          </a:p>
        </p:txBody>
      </p:sp>
      <p:sp>
        <p:nvSpPr>
          <p:cNvPr id="8" name="Rectangle 7"/>
          <p:cNvSpPr/>
          <p:nvPr>
            <p:custDataLst>
              <p:tags r:id="rId4"/>
            </p:custDataLst>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HISTORIQUE</a:t>
            </a:r>
          </a:p>
        </p:txBody>
      </p:sp>
      <p:sp>
        <p:nvSpPr>
          <p:cNvPr id="9" name="Right Triangle 8"/>
          <p:cNvSpPr/>
          <p:nvPr>
            <p:custDataLst>
              <p:tags r:id="rId5"/>
            </p:custDataLst>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Espace réservé pour une image  5" descr="Une image contenant texte, intérieur, montre&#10;&#10;Description générée automatiquement">
            <a:extLst>
              <a:ext uri="{FF2B5EF4-FFF2-40B4-BE49-F238E27FC236}">
                <a16:creationId xmlns:a16="http://schemas.microsoft.com/office/drawing/2014/main" id="{19847F57-2865-4400-B9F0-5A235F9BA2AA}"/>
              </a:ext>
            </a:extLst>
          </p:cNvPr>
          <p:cNvPicPr>
            <a:picLocks noGrp="1" noChangeAspect="1"/>
          </p:cNvPicPr>
          <p:nvPr>
            <p:ph type="pic" sz="quarter" idx="11"/>
            <p:custDataLst>
              <p:tags r:id="rId6"/>
            </p:custDataLst>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4761" r="34761"/>
          <a:stretch>
            <a:fillRect/>
          </a:stretch>
        </p:blipFill>
        <p:spPr/>
      </p:pic>
    </p:spTree>
    <p:extLst>
      <p:ext uri="{BB962C8B-B14F-4D97-AF65-F5344CB8AC3E}">
        <p14:creationId xmlns:p14="http://schemas.microsoft.com/office/powerpoint/2010/main" val="30943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3</a:t>
            </a:fld>
            <a:endParaRPr lang="en-US"/>
          </a:p>
        </p:txBody>
      </p:sp>
      <p:sp>
        <p:nvSpPr>
          <p:cNvPr id="3" name="Title 2"/>
          <p:cNvSpPr>
            <a:spLocks noGrp="1"/>
          </p:cNvSpPr>
          <p:nvPr>
            <p:ph type="title"/>
            <p:custDataLst>
              <p:tags r:id="rId2"/>
            </p:custDataLst>
          </p:nvPr>
        </p:nvSpPr>
        <p:spPr>
          <a:xfrm>
            <a:off x="1866900" y="996124"/>
            <a:ext cx="4229100" cy="1621619"/>
          </a:xfrm>
        </p:spPr>
        <p:txBody>
          <a:bodyPr/>
          <a:lstStyle/>
          <a:p>
            <a:r>
              <a:rPr lang="en-US"/>
              <a:t>PLUSIEURS ASPECTS TOUCHÉS</a:t>
            </a:r>
            <a:r>
              <a:rPr lang="en-US">
                <a:solidFill>
                  <a:schemeClr val="accent1"/>
                </a:solidFill>
              </a:rPr>
              <a:t>.</a:t>
            </a:r>
          </a:p>
        </p:txBody>
      </p:sp>
      <p:sp>
        <p:nvSpPr>
          <p:cNvPr id="5" name="Freeform 4"/>
          <p:cNvSpPr/>
          <p:nvPr>
            <p:custDataLst>
              <p:tags r:id="rId3"/>
            </p:custDataLst>
          </p:nvPr>
        </p:nvSpPr>
        <p:spPr>
          <a:xfrm rot="16200000" flipH="1" flipV="1">
            <a:off x="1790060"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6" name="TextBox 5"/>
          <p:cNvSpPr txBox="1"/>
          <p:nvPr>
            <p:custDataLst>
              <p:tags r:id="rId4"/>
            </p:custDataLst>
          </p:nvPr>
        </p:nvSpPr>
        <p:spPr>
          <a:xfrm>
            <a:off x="1866900" y="4315826"/>
            <a:ext cx="1828485" cy="227306"/>
          </a:xfrm>
          <a:prstGeom prst="rect">
            <a:avLst/>
          </a:prstGeom>
          <a:noFill/>
        </p:spPr>
        <p:txBody>
          <a:bodyPr wrap="square" lIns="0" rIns="0" rtlCol="0">
            <a:spAutoFit/>
          </a:bodyPr>
          <a:lstStyle/>
          <a:p>
            <a:pPr>
              <a:lnSpc>
                <a:spcPct val="70000"/>
              </a:lnSpc>
            </a:pPr>
            <a:r>
              <a:rPr lang="en-US" sz="1200">
                <a:latin typeface="+mj-lt"/>
              </a:rPr>
              <a:t>LA PRÉVENTION</a:t>
            </a:r>
            <a:endParaRPr lang="en-US" sz="1200">
              <a:solidFill>
                <a:schemeClr val="accent1"/>
              </a:solidFill>
              <a:latin typeface="+mj-lt"/>
            </a:endParaRPr>
          </a:p>
        </p:txBody>
      </p:sp>
      <p:sp>
        <p:nvSpPr>
          <p:cNvPr id="7" name="TextBox 6"/>
          <p:cNvSpPr txBox="1"/>
          <p:nvPr>
            <p:custDataLst>
              <p:tags r:id="rId5"/>
            </p:custDataLst>
          </p:nvPr>
        </p:nvSpPr>
        <p:spPr>
          <a:xfrm>
            <a:off x="1866900" y="4558969"/>
            <a:ext cx="1828485" cy="1371914"/>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Les mécanismes de préventions s’appliquant à tous les milieux de travail qui sont revisités à la baisse, et il y a l’ajout de certaines obligations pour l’employeur est salués</a:t>
            </a:r>
            <a:r>
              <a:rPr lang="en-US" sz="1000" dirty="0">
                <a:solidFill>
                  <a:schemeClr val="tx1">
                    <a:alpha val="80000"/>
                  </a:schemeClr>
                </a:solidFill>
              </a:rPr>
              <a:t>.</a:t>
            </a:r>
          </a:p>
        </p:txBody>
      </p:sp>
      <p:sp>
        <p:nvSpPr>
          <p:cNvPr id="8" name="TextBox 7"/>
          <p:cNvSpPr txBox="1"/>
          <p:nvPr>
            <p:custDataLst>
              <p:tags r:id="rId6"/>
            </p:custDataLst>
          </p:nvPr>
        </p:nvSpPr>
        <p:spPr>
          <a:xfrm>
            <a:off x="2006862" y="3315286"/>
            <a:ext cx="634475" cy="378565"/>
          </a:xfrm>
          <a:prstGeom prst="rect">
            <a:avLst/>
          </a:prstGeom>
          <a:noFill/>
        </p:spPr>
        <p:txBody>
          <a:bodyPr wrap="square" lIns="0" rIns="0" rtlCol="0">
            <a:spAutoFit/>
          </a:bodyPr>
          <a:lstStyle/>
          <a:p>
            <a:pPr algn="ctr">
              <a:lnSpc>
                <a:spcPct val="70000"/>
              </a:lnSpc>
            </a:pPr>
            <a:r>
              <a:rPr lang="en-US" sz="2400">
                <a:latin typeface="Montserrat" charset="0"/>
                <a:ea typeface="Montserrat" charset="0"/>
                <a:cs typeface="Montserrat" charset="0"/>
              </a:rPr>
              <a:t>01</a:t>
            </a:r>
            <a:endParaRPr lang="en-US" sz="2400">
              <a:solidFill>
                <a:schemeClr val="accent1"/>
              </a:solidFill>
              <a:latin typeface="Montserrat" charset="0"/>
              <a:ea typeface="Montserrat" charset="0"/>
              <a:cs typeface="Montserrat" charset="0"/>
            </a:endParaRPr>
          </a:p>
        </p:txBody>
      </p:sp>
      <p:sp>
        <p:nvSpPr>
          <p:cNvPr id="9" name="Freeform 8"/>
          <p:cNvSpPr/>
          <p:nvPr>
            <p:custDataLst>
              <p:tags r:id="rId7"/>
            </p:custDataLst>
          </p:nvPr>
        </p:nvSpPr>
        <p:spPr>
          <a:xfrm rot="16200000" flipH="1" flipV="1">
            <a:off x="4190675"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10" name="TextBox 9"/>
          <p:cNvSpPr txBox="1"/>
          <p:nvPr>
            <p:custDataLst>
              <p:tags r:id="rId8"/>
            </p:custDataLst>
          </p:nvPr>
        </p:nvSpPr>
        <p:spPr>
          <a:xfrm>
            <a:off x="4267515" y="4315826"/>
            <a:ext cx="1828485" cy="235449"/>
          </a:xfrm>
          <a:prstGeom prst="rect">
            <a:avLst/>
          </a:prstGeom>
          <a:noFill/>
        </p:spPr>
        <p:txBody>
          <a:bodyPr wrap="square" lIns="0" rIns="0" rtlCol="0">
            <a:spAutoFit/>
          </a:bodyPr>
          <a:lstStyle/>
          <a:p>
            <a:pPr>
              <a:lnSpc>
                <a:spcPct val="70000"/>
              </a:lnSpc>
            </a:pPr>
            <a:r>
              <a:rPr lang="en-US" sz="1200">
                <a:solidFill>
                  <a:schemeClr val="accent1"/>
                </a:solidFill>
                <a:latin typeface="+mj-lt"/>
              </a:rPr>
              <a:t>LA RÉPARATION</a:t>
            </a:r>
          </a:p>
        </p:txBody>
      </p:sp>
      <p:sp>
        <p:nvSpPr>
          <p:cNvPr id="11" name="TextBox 10"/>
          <p:cNvSpPr txBox="1"/>
          <p:nvPr>
            <p:custDataLst>
              <p:tags r:id="rId9"/>
            </p:custDataLst>
          </p:nvPr>
        </p:nvSpPr>
        <p:spPr>
          <a:xfrm>
            <a:off x="4267515" y="4558969"/>
            <a:ext cx="1828485" cy="817916"/>
          </a:xfrm>
          <a:prstGeom prst="rect">
            <a:avLst/>
          </a:prstGeom>
          <a:noFill/>
        </p:spPr>
        <p:txBody>
          <a:bodyPr wrap="square" lIns="0" rIns="0" rtlCol="0">
            <a:spAutoFit/>
          </a:bodyPr>
          <a:lstStyle/>
          <a:p>
            <a:pPr>
              <a:lnSpc>
                <a:spcPct val="120000"/>
              </a:lnSpc>
            </a:pPr>
            <a:r>
              <a:rPr lang="fr-CA" sz="1000">
                <a:solidFill>
                  <a:schemeClr val="tx1">
                    <a:alpha val="80000"/>
                  </a:schemeClr>
                </a:solidFill>
              </a:rPr>
              <a:t>Plusieurs nouveaux critères sont instaurés pour limiter l’accès à la réadaptation et l’indemnisation.</a:t>
            </a:r>
          </a:p>
        </p:txBody>
      </p:sp>
      <p:sp>
        <p:nvSpPr>
          <p:cNvPr id="12" name="TextBox 11"/>
          <p:cNvSpPr txBox="1"/>
          <p:nvPr>
            <p:custDataLst>
              <p:tags r:id="rId10"/>
            </p:custDataLst>
          </p:nvPr>
        </p:nvSpPr>
        <p:spPr>
          <a:xfrm>
            <a:off x="4407477" y="3315286"/>
            <a:ext cx="634475" cy="378565"/>
          </a:xfrm>
          <a:prstGeom prst="rect">
            <a:avLst/>
          </a:prstGeom>
          <a:noFill/>
        </p:spPr>
        <p:txBody>
          <a:bodyPr wrap="square" lIns="0" rIns="0" rtlCol="0">
            <a:spAutoFit/>
          </a:bodyPr>
          <a:lstStyle/>
          <a:p>
            <a:pPr algn="ctr">
              <a:lnSpc>
                <a:spcPct val="70000"/>
              </a:lnSpc>
            </a:pPr>
            <a:r>
              <a:rPr lang="en-US" sz="2400">
                <a:solidFill>
                  <a:schemeClr val="accent1"/>
                </a:solidFill>
                <a:latin typeface="Montserrat" charset="0"/>
                <a:ea typeface="Montserrat" charset="0"/>
                <a:cs typeface="Montserrat" charset="0"/>
              </a:rPr>
              <a:t>02</a:t>
            </a:r>
          </a:p>
        </p:txBody>
      </p:sp>
      <p:sp>
        <p:nvSpPr>
          <p:cNvPr id="13" name="Freeform 12"/>
          <p:cNvSpPr/>
          <p:nvPr>
            <p:custDataLst>
              <p:tags r:id="rId11"/>
            </p:custDataLst>
          </p:nvPr>
        </p:nvSpPr>
        <p:spPr>
          <a:xfrm rot="16200000" flipH="1" flipV="1">
            <a:off x="6591290"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14" name="TextBox 13"/>
          <p:cNvSpPr txBox="1"/>
          <p:nvPr>
            <p:custDataLst>
              <p:tags r:id="rId12"/>
            </p:custDataLst>
          </p:nvPr>
        </p:nvSpPr>
        <p:spPr>
          <a:xfrm>
            <a:off x="6668130" y="4315826"/>
            <a:ext cx="1828485" cy="227306"/>
          </a:xfrm>
          <a:prstGeom prst="rect">
            <a:avLst/>
          </a:prstGeom>
          <a:noFill/>
        </p:spPr>
        <p:txBody>
          <a:bodyPr wrap="square" lIns="0" rIns="0" rtlCol="0">
            <a:spAutoFit/>
          </a:bodyPr>
          <a:lstStyle/>
          <a:p>
            <a:pPr>
              <a:lnSpc>
                <a:spcPct val="70000"/>
              </a:lnSpc>
            </a:pPr>
            <a:r>
              <a:rPr lang="en-US" sz="1200">
                <a:latin typeface="+mj-lt"/>
              </a:rPr>
              <a:t>LES RECOURS</a:t>
            </a:r>
            <a:endParaRPr lang="en-US" sz="1200">
              <a:solidFill>
                <a:schemeClr val="accent1"/>
              </a:solidFill>
              <a:latin typeface="+mj-lt"/>
            </a:endParaRPr>
          </a:p>
        </p:txBody>
      </p:sp>
      <p:sp>
        <p:nvSpPr>
          <p:cNvPr id="15" name="TextBox 14"/>
          <p:cNvSpPr txBox="1"/>
          <p:nvPr>
            <p:custDataLst>
              <p:tags r:id="rId13"/>
            </p:custDataLst>
          </p:nvPr>
        </p:nvSpPr>
        <p:spPr>
          <a:xfrm>
            <a:off x="6668130" y="4558969"/>
            <a:ext cx="1828485" cy="1002582"/>
          </a:xfrm>
          <a:prstGeom prst="rect">
            <a:avLst/>
          </a:prstGeom>
          <a:noFill/>
        </p:spPr>
        <p:txBody>
          <a:bodyPr wrap="square" lIns="0" rIns="0" rtlCol="0">
            <a:spAutoFit/>
          </a:bodyPr>
          <a:lstStyle/>
          <a:p>
            <a:pPr>
              <a:lnSpc>
                <a:spcPct val="120000"/>
              </a:lnSpc>
            </a:pPr>
            <a:r>
              <a:rPr lang="fr-CA" sz="1000">
                <a:solidFill>
                  <a:schemeClr val="tx1">
                    <a:alpha val="80000"/>
                  </a:schemeClr>
                </a:solidFill>
              </a:rPr>
              <a:t>Les délais pour contester les décisions de la commission sont modifiés, et le bureau d’évaluation médical est aussi touché. </a:t>
            </a:r>
          </a:p>
        </p:txBody>
      </p:sp>
      <p:sp>
        <p:nvSpPr>
          <p:cNvPr id="16" name="TextBox 15"/>
          <p:cNvSpPr txBox="1"/>
          <p:nvPr>
            <p:custDataLst>
              <p:tags r:id="rId14"/>
            </p:custDataLst>
          </p:nvPr>
        </p:nvSpPr>
        <p:spPr>
          <a:xfrm>
            <a:off x="6808092" y="3315286"/>
            <a:ext cx="634475" cy="378565"/>
          </a:xfrm>
          <a:prstGeom prst="rect">
            <a:avLst/>
          </a:prstGeom>
          <a:noFill/>
        </p:spPr>
        <p:txBody>
          <a:bodyPr wrap="square" lIns="0" rIns="0" rtlCol="0">
            <a:spAutoFit/>
          </a:bodyPr>
          <a:lstStyle/>
          <a:p>
            <a:pPr algn="ctr">
              <a:lnSpc>
                <a:spcPct val="70000"/>
              </a:lnSpc>
            </a:pPr>
            <a:r>
              <a:rPr lang="en-US" sz="2400">
                <a:latin typeface="Montserrat" charset="0"/>
                <a:ea typeface="Montserrat" charset="0"/>
                <a:cs typeface="Montserrat" charset="0"/>
              </a:rPr>
              <a:t>03</a:t>
            </a:r>
            <a:endParaRPr lang="en-US" sz="2400">
              <a:solidFill>
                <a:schemeClr val="accent1"/>
              </a:solidFill>
              <a:latin typeface="Montserrat" charset="0"/>
              <a:ea typeface="Montserrat" charset="0"/>
              <a:cs typeface="Montserrat" charset="0"/>
            </a:endParaRPr>
          </a:p>
        </p:txBody>
      </p:sp>
      <p:sp>
        <p:nvSpPr>
          <p:cNvPr id="17" name="Freeform 16"/>
          <p:cNvSpPr/>
          <p:nvPr>
            <p:custDataLst>
              <p:tags r:id="rId15"/>
            </p:custDataLst>
          </p:nvPr>
        </p:nvSpPr>
        <p:spPr>
          <a:xfrm rot="16200000" flipH="1" flipV="1">
            <a:off x="8991590" y="3047370"/>
            <a:ext cx="1068080" cy="914400"/>
          </a:xfrm>
          <a:custGeom>
            <a:avLst/>
            <a:gdLst>
              <a:gd name="connsiteX0" fmla="*/ 0 w 1068080"/>
              <a:gd name="connsiteY0" fmla="*/ 914400 h 914400"/>
              <a:gd name="connsiteX1" fmla="*/ 0 w 1068080"/>
              <a:gd name="connsiteY1" fmla="*/ 0 h 914400"/>
              <a:gd name="connsiteX2" fmla="*/ 914400 w 1068080"/>
              <a:gd name="connsiteY2" fmla="*/ 0 h 914400"/>
              <a:gd name="connsiteX3" fmla="*/ 914400 w 1068080"/>
              <a:gd name="connsiteY3" fmla="*/ 760720 h 914400"/>
              <a:gd name="connsiteX4" fmla="*/ 1068080 w 1068080"/>
              <a:gd name="connsiteY4" fmla="*/ 914400 h 914400"/>
              <a:gd name="connsiteX5" fmla="*/ 914400 w 1068080"/>
              <a:gd name="connsiteY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080" h="914400">
                <a:moveTo>
                  <a:pt x="0" y="914400"/>
                </a:moveTo>
                <a:lnTo>
                  <a:pt x="0" y="0"/>
                </a:lnTo>
                <a:lnTo>
                  <a:pt x="914400" y="0"/>
                </a:lnTo>
                <a:lnTo>
                  <a:pt x="914400" y="760720"/>
                </a:lnTo>
                <a:lnTo>
                  <a:pt x="1068080" y="914400"/>
                </a:lnTo>
                <a:lnTo>
                  <a:pt x="914400" y="914400"/>
                </a:lnTo>
                <a:close/>
              </a:path>
            </a:pathLst>
          </a:cu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18" name="TextBox 17"/>
          <p:cNvSpPr txBox="1"/>
          <p:nvPr>
            <p:custDataLst>
              <p:tags r:id="rId16"/>
            </p:custDataLst>
          </p:nvPr>
        </p:nvSpPr>
        <p:spPr>
          <a:xfrm>
            <a:off x="9068430" y="4315826"/>
            <a:ext cx="1828485" cy="227306"/>
          </a:xfrm>
          <a:prstGeom prst="rect">
            <a:avLst/>
          </a:prstGeom>
          <a:noFill/>
        </p:spPr>
        <p:txBody>
          <a:bodyPr wrap="square" lIns="0" rIns="0" rtlCol="0">
            <a:spAutoFit/>
          </a:bodyPr>
          <a:lstStyle/>
          <a:p>
            <a:pPr>
              <a:lnSpc>
                <a:spcPct val="70000"/>
              </a:lnSpc>
            </a:pPr>
            <a:r>
              <a:rPr lang="en-US" sz="1200">
                <a:latin typeface="+mj-lt"/>
              </a:rPr>
              <a:t>LA GOUVERNANCE</a:t>
            </a:r>
            <a:endParaRPr lang="en-US" sz="1200">
              <a:solidFill>
                <a:schemeClr val="accent1"/>
              </a:solidFill>
              <a:latin typeface="+mj-lt"/>
            </a:endParaRPr>
          </a:p>
        </p:txBody>
      </p:sp>
      <p:sp>
        <p:nvSpPr>
          <p:cNvPr id="19" name="TextBox 18"/>
          <p:cNvSpPr txBox="1"/>
          <p:nvPr>
            <p:custDataLst>
              <p:tags r:id="rId17"/>
            </p:custDataLst>
          </p:nvPr>
        </p:nvSpPr>
        <p:spPr>
          <a:xfrm>
            <a:off x="9068430" y="4558969"/>
            <a:ext cx="1828485" cy="1002582"/>
          </a:xfrm>
          <a:prstGeom prst="rect">
            <a:avLst/>
          </a:prstGeom>
          <a:noFill/>
        </p:spPr>
        <p:txBody>
          <a:bodyPr wrap="square" lIns="0" rIns="0" rtlCol="0">
            <a:spAutoFit/>
          </a:bodyPr>
          <a:lstStyle/>
          <a:p>
            <a:pPr>
              <a:lnSpc>
                <a:spcPct val="120000"/>
              </a:lnSpc>
            </a:pPr>
            <a:r>
              <a:rPr lang="fr-CA" sz="1000">
                <a:solidFill>
                  <a:schemeClr val="tx1">
                    <a:alpha val="80000"/>
                  </a:schemeClr>
                </a:solidFill>
              </a:rPr>
              <a:t>Il y a des modifications au sein du conseil d’administration de la commission et de nouveaux pouvoirs afin d’encadrer les partenaires de la commission</a:t>
            </a:r>
            <a:r>
              <a:rPr lang="en-US" sz="1000">
                <a:solidFill>
                  <a:schemeClr val="tx1">
                    <a:alpha val="80000"/>
                  </a:schemeClr>
                </a:solidFill>
              </a:rPr>
              <a:t>..</a:t>
            </a:r>
          </a:p>
        </p:txBody>
      </p:sp>
      <p:sp>
        <p:nvSpPr>
          <p:cNvPr id="20" name="TextBox 19"/>
          <p:cNvSpPr txBox="1"/>
          <p:nvPr>
            <p:custDataLst>
              <p:tags r:id="rId18"/>
            </p:custDataLst>
          </p:nvPr>
        </p:nvSpPr>
        <p:spPr>
          <a:xfrm>
            <a:off x="9208392" y="3315286"/>
            <a:ext cx="634475" cy="378565"/>
          </a:xfrm>
          <a:prstGeom prst="rect">
            <a:avLst/>
          </a:prstGeom>
          <a:noFill/>
        </p:spPr>
        <p:txBody>
          <a:bodyPr wrap="square" lIns="0" rIns="0" rtlCol="0">
            <a:spAutoFit/>
          </a:bodyPr>
          <a:lstStyle/>
          <a:p>
            <a:pPr algn="ctr">
              <a:lnSpc>
                <a:spcPct val="70000"/>
              </a:lnSpc>
            </a:pPr>
            <a:r>
              <a:rPr lang="en-US" sz="2400">
                <a:latin typeface="Montserrat" charset="0"/>
                <a:ea typeface="Montserrat" charset="0"/>
                <a:cs typeface="Montserrat" charset="0"/>
              </a:rPr>
              <a:t>04</a:t>
            </a:r>
            <a:endParaRPr lang="en-US" sz="2400">
              <a:solidFill>
                <a:schemeClr val="accent1"/>
              </a:solidFill>
              <a:latin typeface="Montserrat" charset="0"/>
              <a:ea typeface="Montserrat" charset="0"/>
              <a:cs typeface="Montserrat" charset="0"/>
            </a:endParaRPr>
          </a:p>
        </p:txBody>
      </p:sp>
    </p:spTree>
    <p:extLst>
      <p:ext uri="{BB962C8B-B14F-4D97-AF65-F5344CB8AC3E}">
        <p14:creationId xmlns:p14="http://schemas.microsoft.com/office/powerpoint/2010/main" val="109484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4</a:t>
            </a:fld>
            <a:endParaRPr lang="en-US"/>
          </a:p>
        </p:txBody>
      </p:sp>
      <p:sp>
        <p:nvSpPr>
          <p:cNvPr id="3" name="Title 2"/>
          <p:cNvSpPr>
            <a:spLocks noGrp="1"/>
          </p:cNvSpPr>
          <p:nvPr>
            <p:ph type="title"/>
            <p:custDataLst>
              <p:tags r:id="rId2"/>
            </p:custDataLst>
          </p:nvPr>
        </p:nvSpPr>
        <p:spPr/>
        <p:txBody>
          <a:bodyPr/>
          <a:lstStyle/>
          <a:p>
            <a:r>
              <a:rPr lang="en-US"/>
              <a:t>DES RECULS SUR DES RECULS</a:t>
            </a:r>
            <a:r>
              <a:rPr lang="en-US">
                <a:solidFill>
                  <a:schemeClr val="accent1"/>
                </a:solidFill>
              </a:rPr>
              <a:t>.</a:t>
            </a:r>
          </a:p>
        </p:txBody>
      </p:sp>
      <p:sp>
        <p:nvSpPr>
          <p:cNvPr id="6" name="Rectangle 5"/>
          <p:cNvSpPr/>
          <p:nvPr>
            <p:custDataLst>
              <p:tags r:id="rId3"/>
            </p:custDataLst>
          </p:nvPr>
        </p:nvSpPr>
        <p:spPr>
          <a:xfrm>
            <a:off x="1866900" y="1188625"/>
            <a:ext cx="1288192"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LA MOBILISATION</a:t>
            </a:r>
          </a:p>
        </p:txBody>
      </p:sp>
      <p:sp>
        <p:nvSpPr>
          <p:cNvPr id="7" name="Right Triangle 6"/>
          <p:cNvSpPr/>
          <p:nvPr>
            <p:custDataLst>
              <p:tags r:id="rId4"/>
            </p:custDataLst>
          </p:nvPr>
        </p:nvSpPr>
        <p:spPr>
          <a:xfrm flipV="1">
            <a:off x="3001412" y="1482859"/>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custDataLst>
              <p:tags r:id="rId5"/>
            </p:custDataLst>
          </p:nvPr>
        </p:nvSpPr>
        <p:spPr>
          <a:xfrm>
            <a:off x="6096000" y="1188625"/>
            <a:ext cx="5524500" cy="1925912"/>
          </a:xfrm>
          <a:prstGeom prst="rect">
            <a:avLst/>
          </a:prstGeom>
          <a:noFill/>
        </p:spPr>
        <p:txBody>
          <a:bodyPr wrap="square" lIns="0" rIns="0" numCol="2" spcCol="365760" rtlCol="0">
            <a:spAutoFit/>
          </a:bodyPr>
          <a:lstStyle/>
          <a:p>
            <a:pPr>
              <a:lnSpc>
                <a:spcPct val="120000"/>
              </a:lnSpc>
            </a:pPr>
            <a:r>
              <a:rPr lang="en-US" sz="1000" dirty="0">
                <a:solidFill>
                  <a:schemeClr val="tx1">
                    <a:alpha val="80000"/>
                  </a:schemeClr>
                </a:solidFill>
              </a:rPr>
              <a:t>La mobili</a:t>
            </a:r>
            <a:r>
              <a:rPr lang="fr-CA" sz="1000" dirty="0">
                <a:solidFill>
                  <a:schemeClr val="tx1">
                    <a:alpha val="80000"/>
                  </a:schemeClr>
                </a:solidFill>
              </a:rPr>
              <a:t>sation de la FTQ et du reste de la société civile a permis de faire reculer le ministre Boulet sur plusieurs points importants. Dès le départ, la FTQ a dénoncé l’aspect sexisme des niveaux de risques, des pertes pour les milieux prioritaires. </a:t>
            </a:r>
          </a:p>
          <a:p>
            <a:pPr>
              <a:lnSpc>
                <a:spcPct val="120000"/>
              </a:lnSpc>
            </a:pPr>
            <a:r>
              <a:rPr lang="fr-CA" sz="1000" dirty="0">
                <a:solidFill>
                  <a:schemeClr val="tx1">
                    <a:alpha val="80000"/>
                  </a:schemeClr>
                </a:solidFill>
              </a:rPr>
              <a:t>Le 9 mars, le ministre a déposé une liasse d’amendements dans le cadre des travaux de la commission du travail. Il a ainsi retiré la classification des milieux de travail selon un niveau de risque, les modifications proposées qui s’attaquait à la prépondérance du médecin traitant dans le cadre du retrait préventif de la femme enceinte et le retrait de la plupart des modifications prévu au BEM. Par la suite, il a également retiré les limitations concernant la reconnaissance des surdités professionnelles.</a:t>
            </a:r>
            <a:endParaRPr lang="en-US" sz="1000" dirty="0">
              <a:solidFill>
                <a:schemeClr val="tx1">
                  <a:alpha val="80000"/>
                </a:schemeClr>
              </a:solidFill>
            </a:endParaRPr>
          </a:p>
        </p:txBody>
      </p:sp>
      <p:pic>
        <p:nvPicPr>
          <p:cNvPr id="8" name="Espace réservé pour une image  7" descr="Une image contenant arbre, extérieur, personne, gens&#10;&#10;Description générée automatiquement">
            <a:extLst>
              <a:ext uri="{FF2B5EF4-FFF2-40B4-BE49-F238E27FC236}">
                <a16:creationId xmlns:a16="http://schemas.microsoft.com/office/drawing/2014/main" id="{4524B935-E35D-4620-9FC3-BD550352CE95}"/>
              </a:ext>
            </a:extLst>
          </p:cNvPr>
          <p:cNvPicPr>
            <a:picLocks noGrp="1" noChangeAspect="1"/>
          </p:cNvPicPr>
          <p:nvPr>
            <p:ph type="pic" sz="quarter" idx="11"/>
            <p:custDataLst>
              <p:tags r:id="rId6"/>
            </p:custDataLst>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31973" b="31973"/>
          <a:stretch>
            <a:fillRect/>
          </a:stretch>
        </p:blipFill>
        <p:spPr/>
      </p:pic>
    </p:spTree>
    <p:extLst>
      <p:ext uri="{BB962C8B-B14F-4D97-AF65-F5344CB8AC3E}">
        <p14:creationId xmlns:p14="http://schemas.microsoft.com/office/powerpoint/2010/main" val="858696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texte, intérieur, personne&#10;&#10;Description générée automatiquement">
            <a:extLst>
              <a:ext uri="{FF2B5EF4-FFF2-40B4-BE49-F238E27FC236}">
                <a16:creationId xmlns:a16="http://schemas.microsoft.com/office/drawing/2014/main" id="{05064B06-2019-4246-8D01-FA039F7E6A12}"/>
              </a:ext>
            </a:extLst>
          </p:cNvPr>
          <p:cNvPicPr>
            <a:picLocks noGrp="1" noChangeAspect="1"/>
          </p:cNvPicPr>
          <p:nvPr>
            <p:ph type="pic" sz="quarter" idx="11"/>
            <p:custDataLst>
              <p:tags r:id="rId1"/>
            </p:custDataLst>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t="21875" b="21875"/>
          <a:stretch>
            <a:fillRect/>
          </a:stretch>
        </p:blipFill>
        <p:spPr/>
      </p:pic>
      <p:sp>
        <p:nvSpPr>
          <p:cNvPr id="6" name="Rectangle 5"/>
          <p:cNvSpPr/>
          <p:nvPr>
            <p:custDataLst>
              <p:tags r:id="rId2"/>
            </p:custDataLst>
          </p:nvPr>
        </p:nvSpPr>
        <p:spPr>
          <a:xfrm>
            <a:off x="0" y="0"/>
            <a:ext cx="12191999"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custDataLst>
              <p:tags r:id="rId3"/>
            </p:custDataLst>
          </p:nvPr>
        </p:nvSpPr>
        <p:spPr/>
        <p:txBody>
          <a:bodyPr/>
          <a:lstStyle/>
          <a:p>
            <a:fld id="{D8D877B3-D348-4611-9BDB-C5374591D951}" type="slidenum">
              <a:rPr lang="en-US" smtClean="0">
                <a:solidFill>
                  <a:schemeClr val="bg1">
                    <a:alpha val="70000"/>
                  </a:schemeClr>
                </a:solidFill>
              </a:rPr>
              <a:pPr/>
              <a:t>5</a:t>
            </a:fld>
            <a:endParaRPr lang="en-US">
              <a:solidFill>
                <a:schemeClr val="bg1">
                  <a:alpha val="70000"/>
                </a:schemeClr>
              </a:solidFill>
            </a:endParaRPr>
          </a:p>
        </p:txBody>
      </p:sp>
      <p:cxnSp>
        <p:nvCxnSpPr>
          <p:cNvPr id="7" name="Straight Connector 6"/>
          <p:cNvCxnSpPr/>
          <p:nvPr>
            <p:custDataLst>
              <p:tags r:id="rId4"/>
            </p:custDataLst>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5"/>
            </p:custDataLst>
          </p:nvPr>
        </p:nvCxnSpPr>
        <p:spPr>
          <a:xfrm>
            <a:off x="468887"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6"/>
            </p:custDataLst>
          </p:nvPr>
        </p:nvCxnSpPr>
        <p:spPr>
          <a:xfrm>
            <a:off x="516593" y="3262747"/>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custDataLst>
              <p:tags r:id="rId7"/>
            </p:custDataLst>
          </p:nvPr>
        </p:nvSpPr>
        <p:spPr>
          <a:xfrm>
            <a:off x="1866899" y="2788863"/>
            <a:ext cx="6544070" cy="1412843"/>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dirty="0">
                <a:solidFill>
                  <a:schemeClr val="bg1"/>
                </a:solidFill>
              </a:rPr>
              <a:t>LES MODIFICATIONS LÉGISLATIVES</a:t>
            </a:r>
            <a:endParaRPr lang="en-US">
              <a:solidFill>
                <a:schemeClr val="bg1"/>
              </a:solidFill>
            </a:endParaRPr>
          </a:p>
        </p:txBody>
      </p:sp>
      <p:sp>
        <p:nvSpPr>
          <p:cNvPr id="11" name="TextBox 10"/>
          <p:cNvSpPr txBox="1"/>
          <p:nvPr>
            <p:custDataLst>
              <p:tags r:id="rId8"/>
            </p:custDataLst>
          </p:nvPr>
        </p:nvSpPr>
        <p:spPr>
          <a:xfrm>
            <a:off x="1866899" y="4292711"/>
            <a:ext cx="4982473" cy="1625253"/>
          </a:xfrm>
          <a:prstGeom prst="rect">
            <a:avLst/>
          </a:prstGeom>
          <a:noFill/>
        </p:spPr>
        <p:txBody>
          <a:bodyPr wrap="square" lIns="0" rIns="0" rtlCol="0">
            <a:spAutoFit/>
          </a:bodyPr>
          <a:lstStyle/>
          <a:p>
            <a:pPr>
              <a:lnSpc>
                <a:spcPct val="120000"/>
              </a:lnSpc>
            </a:pPr>
            <a:r>
              <a:rPr lang="fr-CA" sz="1400">
                <a:solidFill>
                  <a:schemeClr val="bg1">
                    <a:alpha val="80000"/>
                  </a:schemeClr>
                </a:solidFill>
              </a:rPr>
              <a:t>Cette deuxième partie présente plus en détail les modifications apportées à la LSST et la LATMP, mais ne représente en rien toutes les modifications incluses dans la Loi 27. Aussi, si aucune date d’entrée en vigueur n’est indiquée, c’est que la modification législative est en vigueur depuis le 6 octobre 2021.</a:t>
            </a:r>
          </a:p>
        </p:txBody>
      </p:sp>
      <p:sp>
        <p:nvSpPr>
          <p:cNvPr id="12" name="Shape 3939"/>
          <p:cNvSpPr/>
          <p:nvPr>
            <p:custDataLst>
              <p:tags r:id="rId9"/>
            </p:custDataLst>
          </p:nvPr>
        </p:nvSpPr>
        <p:spPr>
          <a:xfrm rot="16200000">
            <a:off x="10464012" y="3237300"/>
            <a:ext cx="383397" cy="383397"/>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39" y="184"/>
                  <a:pt x="12764" y="184"/>
                </a:cubicBezTo>
                <a:cubicBezTo>
                  <a:pt x="12492" y="184"/>
                  <a:pt x="12273" y="405"/>
                  <a:pt x="12273" y="675"/>
                </a:cubicBezTo>
                <a:cubicBezTo>
                  <a:pt x="12273" y="946"/>
                  <a:pt x="12492"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5"/>
                  <a:pt x="9107" y="184"/>
                  <a:pt x="8836" y="184"/>
                </a:cubicBezTo>
                <a:cubicBezTo>
                  <a:pt x="8761" y="184"/>
                  <a:pt x="8691" y="205"/>
                  <a:pt x="8626"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1" y="9818"/>
                  <a:pt x="6382" y="10038"/>
                  <a:pt x="6382" y="10309"/>
                </a:cubicBezTo>
                <a:cubicBezTo>
                  <a:pt x="6382" y="10445"/>
                  <a:pt x="6436" y="10568"/>
                  <a:pt x="6526" y="10656"/>
                </a:cubicBezTo>
                <a:lnTo>
                  <a:pt x="10453" y="14583"/>
                </a:lnTo>
                <a:cubicBezTo>
                  <a:pt x="10542" y="14673"/>
                  <a:pt x="10664" y="14727"/>
                  <a:pt x="10800" y="14727"/>
                </a:cubicBezTo>
                <a:cubicBezTo>
                  <a:pt x="10936" y="14727"/>
                  <a:pt x="11059" y="14673"/>
                  <a:pt x="11147" y="14583"/>
                </a:cubicBezTo>
                <a:lnTo>
                  <a:pt x="15074" y="10656"/>
                </a:lnTo>
                <a:cubicBezTo>
                  <a:pt x="15163" y="10568"/>
                  <a:pt x="15218" y="10445"/>
                  <a:pt x="15218" y="10309"/>
                </a:cubicBezTo>
                <a:cubicBezTo>
                  <a:pt x="15218" y="10038"/>
                  <a:pt x="14998" y="9818"/>
                  <a:pt x="14727" y="9818"/>
                </a:cubicBezTo>
                <a:cubicBezTo>
                  <a:pt x="14592" y="9818"/>
                  <a:pt x="14469" y="9874"/>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2" y="9874"/>
                  <a:pt x="7009" y="9818"/>
                  <a:pt x="6873" y="98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3" name="Title 2"/>
          <p:cNvSpPr txBox="1">
            <a:spLocks/>
          </p:cNvSpPr>
          <p:nvPr>
            <p:custDataLst>
              <p:tags r:id="rId10"/>
            </p:custDataLst>
          </p:nvPr>
        </p:nvSpPr>
        <p:spPr>
          <a:xfrm>
            <a:off x="10578774" y="3185909"/>
            <a:ext cx="1041726" cy="421816"/>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r"/>
            <a:endParaRPr lang="en-US" sz="1400" spc="300">
              <a:solidFill>
                <a:srgbClr val="FF0000"/>
              </a:solidFill>
              <a:latin typeface="Montserrat" charset="0"/>
              <a:ea typeface="Montserrat" charset="0"/>
              <a:cs typeface="Montserrat" charset="0"/>
            </a:endParaRPr>
          </a:p>
        </p:txBody>
      </p:sp>
    </p:spTree>
    <p:extLst>
      <p:ext uri="{BB962C8B-B14F-4D97-AF65-F5344CB8AC3E}">
        <p14:creationId xmlns:p14="http://schemas.microsoft.com/office/powerpoint/2010/main" val="4148424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6</a:t>
            </a:fld>
            <a:endParaRPr lang="en-US"/>
          </a:p>
        </p:txBody>
      </p:sp>
      <p:sp>
        <p:nvSpPr>
          <p:cNvPr id="3" name="Title 2"/>
          <p:cNvSpPr>
            <a:spLocks noGrp="1"/>
          </p:cNvSpPr>
          <p:nvPr>
            <p:ph type="title"/>
            <p:custDataLst>
              <p:tags r:id="rId2"/>
            </p:custDataLst>
          </p:nvPr>
        </p:nvSpPr>
        <p:spPr/>
        <p:txBody>
          <a:bodyPr/>
          <a:lstStyle/>
          <a:p>
            <a:r>
              <a:rPr lang="en-US"/>
              <a:t>LES OBLIGATIONS GÉNÉRALES</a:t>
            </a:r>
            <a:r>
              <a:rPr lang="en-US">
                <a:solidFill>
                  <a:schemeClr val="accent1"/>
                </a:solidFill>
              </a:rPr>
              <a:t>.</a:t>
            </a:r>
          </a:p>
        </p:txBody>
      </p:sp>
      <p:sp>
        <p:nvSpPr>
          <p:cNvPr id="5" name="TextBox 4"/>
          <p:cNvSpPr txBox="1"/>
          <p:nvPr>
            <p:custDataLst>
              <p:tags r:id="rId3"/>
            </p:custDataLst>
          </p:nvPr>
        </p:nvSpPr>
        <p:spPr>
          <a:xfrm>
            <a:off x="1866900" y="3980328"/>
            <a:ext cx="3527292" cy="1371914"/>
          </a:xfrm>
          <a:prstGeom prst="rect">
            <a:avLst/>
          </a:prstGeom>
          <a:noFill/>
        </p:spPr>
        <p:txBody>
          <a:bodyPr wrap="square" lIns="0" rIns="0" rtlCol="0">
            <a:spAutoFit/>
          </a:bodyPr>
          <a:lstStyle/>
          <a:p>
            <a:pPr>
              <a:lnSpc>
                <a:spcPct val="120000"/>
              </a:lnSpc>
            </a:pPr>
            <a:r>
              <a:rPr lang="fr-CA" sz="1000">
                <a:solidFill>
                  <a:schemeClr val="tx1">
                    <a:alpha val="80000"/>
                  </a:schemeClr>
                </a:solidFill>
              </a:rPr>
              <a:t>L’application de la LSST est élargie et s’applique dorénavant aux personnes étudiantes et stagiaires. De plus, les agences de placement ne peuvent plus se désister de leur obligation en tant qu’employeur. La commission a également l’obligations d’informer et renseigner les travailleurs et les employeurs , et d’offrir des mesures de soutien pour les travailleurs non syndiqués.</a:t>
            </a:r>
          </a:p>
        </p:txBody>
      </p:sp>
      <p:sp>
        <p:nvSpPr>
          <p:cNvPr id="6" name="Rectangle 5"/>
          <p:cNvSpPr/>
          <p:nvPr>
            <p:custDataLst>
              <p:tags r:id="rId4"/>
            </p:custDataLst>
          </p:nvPr>
        </p:nvSpPr>
        <p:spPr>
          <a:xfrm>
            <a:off x="1866900" y="1188625"/>
            <a:ext cx="1070609" cy="294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rtlCol="0" anchor="ctr"/>
          <a:lstStyle/>
          <a:p>
            <a:pPr algn="ctr"/>
            <a:r>
              <a:rPr lang="en-US" sz="900">
                <a:latin typeface="Montserrat" charset="0"/>
                <a:ea typeface="Montserrat" charset="0"/>
                <a:cs typeface="Montserrat" charset="0"/>
              </a:rPr>
              <a:t>LA PRÉVENTION</a:t>
            </a:r>
          </a:p>
        </p:txBody>
      </p:sp>
      <p:sp>
        <p:nvSpPr>
          <p:cNvPr id="7" name="Right Triangle 6"/>
          <p:cNvSpPr/>
          <p:nvPr>
            <p:custDataLst>
              <p:tags r:id="rId5"/>
            </p:custDataLst>
          </p:nvPr>
        </p:nvSpPr>
        <p:spPr>
          <a:xfrm flipV="1">
            <a:off x="2783829" y="1470337"/>
            <a:ext cx="153680" cy="15368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custDataLst>
              <p:tags r:id="rId6"/>
            </p:custDataLst>
          </p:nvPr>
        </p:nvSpPr>
        <p:spPr>
          <a:xfrm>
            <a:off x="6096000" y="1930762"/>
            <a:ext cx="2023534" cy="227306"/>
          </a:xfrm>
          <a:prstGeom prst="rect">
            <a:avLst/>
          </a:prstGeom>
          <a:noFill/>
        </p:spPr>
        <p:txBody>
          <a:bodyPr wrap="square" lIns="0" rIns="0" rtlCol="0">
            <a:spAutoFit/>
          </a:bodyPr>
          <a:lstStyle/>
          <a:p>
            <a:pPr algn="ctr">
              <a:lnSpc>
                <a:spcPct val="70000"/>
              </a:lnSpc>
            </a:pPr>
            <a:r>
              <a:rPr lang="en-US" sz="1200">
                <a:solidFill>
                  <a:schemeClr val="accent1"/>
                </a:solidFill>
                <a:latin typeface="+mj-lt"/>
              </a:rPr>
              <a:t>RISQUES PSYCHIQUE</a:t>
            </a:r>
          </a:p>
        </p:txBody>
      </p:sp>
      <p:sp>
        <p:nvSpPr>
          <p:cNvPr id="17" name="TextBox 16"/>
          <p:cNvSpPr txBox="1"/>
          <p:nvPr>
            <p:custDataLst>
              <p:tags r:id="rId7"/>
            </p:custDataLst>
          </p:nvPr>
        </p:nvSpPr>
        <p:spPr>
          <a:xfrm>
            <a:off x="6096000" y="3614231"/>
            <a:ext cx="2023534" cy="227306"/>
          </a:xfrm>
          <a:prstGeom prst="rect">
            <a:avLst/>
          </a:prstGeom>
          <a:noFill/>
        </p:spPr>
        <p:txBody>
          <a:bodyPr wrap="square" lIns="0" rIns="0" rtlCol="0">
            <a:spAutoFit/>
          </a:bodyPr>
          <a:lstStyle/>
          <a:p>
            <a:pPr algn="ctr">
              <a:lnSpc>
                <a:spcPct val="70000"/>
              </a:lnSpc>
            </a:pPr>
            <a:r>
              <a:rPr lang="en-US" sz="1200">
                <a:latin typeface="+mj-lt"/>
              </a:rPr>
              <a:t>VIOLENCE</a:t>
            </a:r>
            <a:endParaRPr lang="en-US" sz="1200">
              <a:solidFill>
                <a:schemeClr val="accent1"/>
              </a:solidFill>
              <a:latin typeface="+mj-lt"/>
            </a:endParaRPr>
          </a:p>
        </p:txBody>
      </p:sp>
      <p:sp>
        <p:nvSpPr>
          <p:cNvPr id="20" name="TextBox 19"/>
          <p:cNvSpPr txBox="1"/>
          <p:nvPr>
            <p:custDataLst>
              <p:tags r:id="rId8"/>
            </p:custDataLst>
          </p:nvPr>
        </p:nvSpPr>
        <p:spPr>
          <a:xfrm>
            <a:off x="6096000" y="5297699"/>
            <a:ext cx="2023534" cy="227306"/>
          </a:xfrm>
          <a:prstGeom prst="rect">
            <a:avLst/>
          </a:prstGeom>
          <a:noFill/>
        </p:spPr>
        <p:txBody>
          <a:bodyPr wrap="square" lIns="0" rIns="0" rtlCol="0">
            <a:spAutoFit/>
          </a:bodyPr>
          <a:lstStyle/>
          <a:p>
            <a:pPr algn="ctr">
              <a:lnSpc>
                <a:spcPct val="70000"/>
              </a:lnSpc>
            </a:pPr>
            <a:r>
              <a:rPr lang="fr-CA" sz="1200">
                <a:latin typeface="+mj-lt"/>
              </a:rPr>
              <a:t>TÉLÉTRAVAI</a:t>
            </a:r>
            <a:r>
              <a:rPr lang="en-US" sz="1200">
                <a:latin typeface="+mj-lt"/>
              </a:rPr>
              <a:t>L</a:t>
            </a:r>
            <a:endParaRPr lang="en-US" sz="1200">
              <a:solidFill>
                <a:schemeClr val="accent1"/>
              </a:solidFill>
              <a:latin typeface="+mj-lt"/>
            </a:endParaRPr>
          </a:p>
        </p:txBody>
      </p:sp>
      <p:cxnSp>
        <p:nvCxnSpPr>
          <p:cNvPr id="21" name="Straight Connector 20"/>
          <p:cNvCxnSpPr/>
          <p:nvPr>
            <p:custDataLst>
              <p:tags r:id="rId9"/>
            </p:custDataLst>
          </p:nvPr>
        </p:nvCxnSpPr>
        <p:spPr>
          <a:xfrm>
            <a:off x="8119534" y="1181100"/>
            <a:ext cx="0" cy="12742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10"/>
            </p:custDataLst>
          </p:nvPr>
        </p:nvCxnSpPr>
        <p:spPr>
          <a:xfrm>
            <a:off x="8119534" y="2796309"/>
            <a:ext cx="0" cy="12742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custDataLst>
              <p:tags r:id="rId11"/>
            </p:custDataLst>
          </p:nvPr>
        </p:nvCxnSpPr>
        <p:spPr>
          <a:xfrm>
            <a:off x="8119534" y="4411519"/>
            <a:ext cx="0" cy="1274233"/>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custDataLst>
              <p:tags r:id="rId12"/>
            </p:custDataLst>
          </p:nvPr>
        </p:nvSpPr>
        <p:spPr>
          <a:xfrm>
            <a:off x="8341322" y="1285782"/>
            <a:ext cx="3241078" cy="1169551"/>
          </a:xfrm>
          <a:prstGeom prst="rect">
            <a:avLst/>
          </a:prstGeom>
          <a:noFill/>
        </p:spPr>
        <p:txBody>
          <a:bodyPr wrap="square" lIns="0" rIns="0" rtlCol="0">
            <a:spAutoFit/>
          </a:bodyPr>
          <a:lstStyle/>
          <a:p>
            <a:pPr marL="171450" indent="-171450">
              <a:buFont typeface="Arial" charset="0"/>
              <a:buChar char="•"/>
            </a:pPr>
            <a:r>
              <a:rPr lang="fr-CA" sz="1000" dirty="0">
                <a:solidFill>
                  <a:schemeClr val="tx1">
                    <a:alpha val="80000"/>
                  </a:schemeClr>
                </a:solidFill>
              </a:rPr>
              <a:t>Ajout des termes  « ou psychique » après les termes « intégrité physique », partout dans la LSST.</a:t>
            </a:r>
          </a:p>
          <a:p>
            <a:pPr marL="171450" indent="-171450">
              <a:buFont typeface="Arial" charset="0"/>
              <a:buChar char="•"/>
            </a:pPr>
            <a:endParaRPr lang="fr-CA" sz="1000" dirty="0">
              <a:solidFill>
                <a:schemeClr val="tx1">
                  <a:alpha val="80000"/>
                </a:schemeClr>
              </a:solidFill>
            </a:endParaRPr>
          </a:p>
          <a:p>
            <a:pPr marL="171450" indent="-171450">
              <a:buFont typeface="Arial" charset="0"/>
              <a:buChar char="•"/>
            </a:pPr>
            <a:r>
              <a:rPr lang="fr-CA" sz="1000" dirty="0">
                <a:solidFill>
                  <a:schemeClr val="tx1">
                    <a:alpha val="80000"/>
                  </a:schemeClr>
                </a:solidFill>
              </a:rPr>
              <a:t>N’entre en vigueur que le 6 octobre 2025. Toutefois, la jurisprudence a démontré que la LSST couvre la prévention des risques psychologiques. Ce n’est qu’un ajout cosmétique.</a:t>
            </a:r>
          </a:p>
        </p:txBody>
      </p:sp>
      <p:sp>
        <p:nvSpPr>
          <p:cNvPr id="27" name="TextBox 26"/>
          <p:cNvSpPr txBox="1"/>
          <p:nvPr>
            <p:custDataLst>
              <p:tags r:id="rId13"/>
            </p:custDataLst>
          </p:nvPr>
        </p:nvSpPr>
        <p:spPr>
          <a:xfrm>
            <a:off x="8341322" y="2701321"/>
            <a:ext cx="3241078" cy="1446165"/>
          </a:xfrm>
          <a:prstGeom prst="rect">
            <a:avLst/>
          </a:prstGeom>
          <a:noFill/>
        </p:spPr>
        <p:txBody>
          <a:bodyPr wrap="square" lIns="0" rIns="0" rtlCol="0">
            <a:spAutoFit/>
          </a:bodyPr>
          <a:lstStyle/>
          <a:p>
            <a:pPr marL="171450" indent="-171450">
              <a:buFont typeface="Arial" charset="0"/>
              <a:buChar char="•"/>
            </a:pPr>
            <a:r>
              <a:rPr lang="fr-CA" sz="1000">
                <a:solidFill>
                  <a:schemeClr val="tx1">
                    <a:alpha val="80000"/>
                  </a:schemeClr>
                </a:solidFill>
              </a:rPr>
              <a:t>L’article 51 est modifié avec l’ajout d’un 16</a:t>
            </a:r>
            <a:r>
              <a:rPr lang="fr-CA" sz="1000" baseline="30000">
                <a:solidFill>
                  <a:schemeClr val="tx1">
                    <a:alpha val="80000"/>
                  </a:schemeClr>
                </a:solidFill>
              </a:rPr>
              <a:t>e</a:t>
            </a:r>
            <a:r>
              <a:rPr lang="fr-CA" sz="1000">
                <a:solidFill>
                  <a:schemeClr val="tx1">
                    <a:alpha val="80000"/>
                  </a:schemeClr>
                </a:solidFill>
              </a:rPr>
              <a:t> paragraphe:</a:t>
            </a:r>
          </a:p>
          <a:p>
            <a:pPr marL="171450" indent="-171450">
              <a:lnSpc>
                <a:spcPct val="150000"/>
              </a:lnSpc>
              <a:buFont typeface="Arial" charset="0"/>
              <a:buChar char="•"/>
            </a:pPr>
            <a:endParaRPr lang="fr-CA" sz="1000">
              <a:solidFill>
                <a:schemeClr val="tx1">
                  <a:alpha val="80000"/>
                </a:schemeClr>
              </a:solidFill>
            </a:endParaRPr>
          </a:p>
          <a:p>
            <a:pPr>
              <a:lnSpc>
                <a:spcPct val="107000"/>
              </a:lnSpc>
              <a:spcAft>
                <a:spcPts val="800"/>
              </a:spcAft>
            </a:pPr>
            <a:r>
              <a:rPr lang="fr-CA" sz="1000">
                <a:solidFill>
                  <a:schemeClr val="tx1">
                    <a:alpha val="80000"/>
                  </a:schemeClr>
                </a:solidFill>
              </a:rPr>
              <a:t>16° prendre les mesures pour assurer la protection du travailleur exposé sur les lieux de travail à une situation de violence physique ou psychologique, incluant la violence conjugale ou familiale ou à caractère sexuel.</a:t>
            </a:r>
          </a:p>
        </p:txBody>
      </p:sp>
      <p:sp>
        <p:nvSpPr>
          <p:cNvPr id="28" name="TextBox 27"/>
          <p:cNvSpPr txBox="1"/>
          <p:nvPr>
            <p:custDataLst>
              <p:tags r:id="rId14"/>
            </p:custDataLst>
          </p:nvPr>
        </p:nvSpPr>
        <p:spPr>
          <a:xfrm>
            <a:off x="8341322" y="4411519"/>
            <a:ext cx="3241078" cy="1477328"/>
          </a:xfrm>
          <a:prstGeom prst="rect">
            <a:avLst/>
          </a:prstGeom>
          <a:noFill/>
        </p:spPr>
        <p:txBody>
          <a:bodyPr wrap="square" lIns="0" rIns="0" rtlCol="0">
            <a:spAutoFit/>
          </a:bodyPr>
          <a:lstStyle/>
          <a:p>
            <a:pPr marL="171450" indent="-171450">
              <a:buFont typeface="Arial" charset="0"/>
              <a:buChar char="•"/>
            </a:pPr>
            <a:r>
              <a:rPr lang="fr-CA" sz="1000">
                <a:solidFill>
                  <a:schemeClr val="tx1">
                    <a:alpha val="80000"/>
                  </a:schemeClr>
                </a:solidFill>
              </a:rPr>
              <a:t>Nouvel article 5.1.:  </a:t>
            </a:r>
            <a:r>
              <a:rPr lang="fr-FR" sz="1000">
                <a:solidFill>
                  <a:schemeClr val="tx1">
                    <a:alpha val="80000"/>
                  </a:schemeClr>
                </a:solidFill>
              </a:rPr>
              <a:t>Sous réserve de toute disposition inconciliable, notamment eu égard au lieu de travail, les dispositions de la présente loi s’appliquent au travailleur qui exécute du télétravail et à son employeur.</a:t>
            </a:r>
          </a:p>
          <a:p>
            <a:pPr marL="171450" indent="-171450">
              <a:buFont typeface="Arial" charset="0"/>
              <a:buChar char="•"/>
            </a:pPr>
            <a:endParaRPr lang="fr-FR" sz="1000">
              <a:solidFill>
                <a:schemeClr val="tx1">
                  <a:alpha val="80000"/>
                </a:schemeClr>
              </a:solidFill>
            </a:endParaRPr>
          </a:p>
          <a:p>
            <a:pPr marL="171450" indent="-171450">
              <a:buFont typeface="Arial" charset="0"/>
              <a:buChar char="•"/>
            </a:pPr>
            <a:r>
              <a:rPr lang="fr-CA" sz="1000">
                <a:solidFill>
                  <a:schemeClr val="tx1">
                    <a:alpha val="80000"/>
                  </a:schemeClr>
                </a:solidFill>
              </a:rPr>
              <a:t>En plus des restrictions quant à l’accès au domicile des personnes salariées pour les inspecteurs de la CNESST. </a:t>
            </a:r>
          </a:p>
        </p:txBody>
      </p:sp>
      <p:sp>
        <p:nvSpPr>
          <p:cNvPr id="29" name="Shape 3599"/>
          <p:cNvSpPr/>
          <p:nvPr>
            <p:custDataLst>
              <p:tags r:id="rId15"/>
            </p:custDataLst>
          </p:nvPr>
        </p:nvSpPr>
        <p:spPr>
          <a:xfrm>
            <a:off x="6881828" y="1321239"/>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0" name="Shape 3717"/>
          <p:cNvSpPr/>
          <p:nvPr>
            <p:custDataLst>
              <p:tags r:id="rId16"/>
            </p:custDataLst>
          </p:nvPr>
        </p:nvSpPr>
        <p:spPr>
          <a:xfrm>
            <a:off x="6881827" y="4688176"/>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9"/>
                  <a:pt x="6873" y="21109"/>
                </a:cubicBezTo>
                <a:cubicBezTo>
                  <a:pt x="6873" y="21380"/>
                  <a:pt x="7092" y="21600"/>
                  <a:pt x="7364" y="21600"/>
                </a:cubicBezTo>
                <a:lnTo>
                  <a:pt x="14236" y="21600"/>
                </a:lnTo>
                <a:cubicBezTo>
                  <a:pt x="14508" y="21600"/>
                  <a:pt x="14727" y="21380"/>
                  <a:pt x="14727" y="21109"/>
                </a:cubicBezTo>
                <a:cubicBezTo>
                  <a:pt x="14727" y="20839"/>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1" name="Shape 3759"/>
          <p:cNvSpPr/>
          <p:nvPr>
            <p:custDataLst>
              <p:tags r:id="rId17"/>
            </p:custDataLst>
          </p:nvPr>
        </p:nvSpPr>
        <p:spPr>
          <a:xfrm>
            <a:off x="6881827" y="3030836"/>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9" y="11291"/>
                  <a:pt x="19636" y="11291"/>
                </a:cubicBezTo>
                <a:lnTo>
                  <a:pt x="19636" y="7364"/>
                </a:lnTo>
                <a:cubicBezTo>
                  <a:pt x="20179"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60"/>
                  <a:pt x="18977" y="0"/>
                  <a:pt x="18164" y="0"/>
                </a:cubicBezTo>
                <a:cubicBezTo>
                  <a:pt x="17350" y="0"/>
                  <a:pt x="16691" y="660"/>
                  <a:pt x="16691" y="1473"/>
                </a:cubicBezTo>
                <a:lnTo>
                  <a:pt x="16691" y="1844"/>
                </a:lnTo>
                <a:lnTo>
                  <a:pt x="2459" y="6030"/>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80" y="21433"/>
                  <a:pt x="5166" y="21600"/>
                  <a:pt x="5400" y="21600"/>
                </a:cubicBezTo>
                <a:lnTo>
                  <a:pt x="9327" y="21600"/>
                </a:lnTo>
                <a:cubicBezTo>
                  <a:pt x="9598" y="21600"/>
                  <a:pt x="9818" y="21380"/>
                  <a:pt x="9818" y="21109"/>
                </a:cubicBezTo>
                <a:cubicBezTo>
                  <a:pt x="9818" y="21073"/>
                  <a:pt x="9805" y="21039"/>
                  <a:pt x="9797" y="21005"/>
                </a:cubicBezTo>
                <a:lnTo>
                  <a:pt x="9806" y="21003"/>
                </a:lnTo>
                <a:lnTo>
                  <a:pt x="8249" y="14329"/>
                </a:lnTo>
                <a:lnTo>
                  <a:pt x="16691" y="16812"/>
                </a:lnTo>
                <a:lnTo>
                  <a:pt x="16691" y="17182"/>
                </a:lnTo>
                <a:cubicBezTo>
                  <a:pt x="16691" y="17996"/>
                  <a:pt x="17350" y="18655"/>
                  <a:pt x="18164" y="18655"/>
                </a:cubicBezTo>
                <a:cubicBezTo>
                  <a:pt x="18977" y="18655"/>
                  <a:pt x="19636" y="17996"/>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2018168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620"/>
          <p:cNvSpPr/>
          <p:nvPr>
            <p:custDataLst>
              <p:tags r:id="rId1"/>
            </p:custDataLst>
          </p:nvPr>
        </p:nvSpPr>
        <p:spPr>
          <a:xfrm>
            <a:off x="7104105" y="1181098"/>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2" name="Slide Number Placeholder 1"/>
          <p:cNvSpPr>
            <a:spLocks noGrp="1"/>
          </p:cNvSpPr>
          <p:nvPr>
            <p:ph type="sldNum" sz="quarter" idx="10"/>
            <p:custDataLst>
              <p:tags r:id="rId2"/>
            </p:custDataLst>
          </p:nvPr>
        </p:nvSpPr>
        <p:spPr/>
        <p:txBody>
          <a:bodyPr/>
          <a:lstStyle/>
          <a:p>
            <a:fld id="{D8D877B3-D348-4611-9BDB-C5374591D951}" type="slidenum">
              <a:rPr lang="en-US" smtClean="0"/>
              <a:pPr/>
              <a:t>7</a:t>
            </a:fld>
            <a:endParaRPr lang="en-US" dirty="0"/>
          </a:p>
        </p:txBody>
      </p:sp>
      <p:cxnSp>
        <p:nvCxnSpPr>
          <p:cNvPr id="4" name="Straight Connector 3"/>
          <p:cNvCxnSpPr/>
          <p:nvPr>
            <p:custDataLst>
              <p:tags r:id="rId3"/>
            </p:custDataLst>
          </p:nvPr>
        </p:nvCxnSpPr>
        <p:spPr>
          <a:xfrm>
            <a:off x="4127157"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custDataLst>
              <p:tags r:id="rId4"/>
            </p:custDataLst>
          </p:nvPr>
        </p:nvCxnSpPr>
        <p:spPr>
          <a:xfrm>
            <a:off x="6746789"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custDataLst>
              <p:tags r:id="rId5"/>
            </p:custDataLst>
          </p:nvPr>
        </p:nvSpPr>
        <p:spPr>
          <a:xfrm>
            <a:off x="1866900" y="1856527"/>
            <a:ext cx="1897792" cy="400622"/>
          </a:xfrm>
          <a:prstGeom prst="rect">
            <a:avLst/>
          </a:prstGeom>
          <a:noFill/>
        </p:spPr>
        <p:txBody>
          <a:bodyPr wrap="square" lIns="0" rIns="0" rtlCol="0">
            <a:spAutoFit/>
          </a:bodyPr>
          <a:lstStyle/>
          <a:p>
            <a:pPr>
              <a:lnSpc>
                <a:spcPct val="70000"/>
              </a:lnSpc>
            </a:pPr>
            <a:r>
              <a:rPr lang="fr-CA" sz="1400" dirty="0">
                <a:latin typeface="+mj-lt"/>
              </a:rPr>
              <a:t>PROGRAMME DE PRÉVENTION</a:t>
            </a:r>
            <a:endParaRPr lang="fr-CA" sz="1400" dirty="0">
              <a:solidFill>
                <a:schemeClr val="accent1"/>
              </a:solidFill>
              <a:latin typeface="+mj-lt"/>
            </a:endParaRPr>
          </a:p>
        </p:txBody>
      </p:sp>
      <p:sp>
        <p:nvSpPr>
          <p:cNvPr id="8" name="Shape 3599"/>
          <p:cNvSpPr/>
          <p:nvPr>
            <p:custDataLst>
              <p:tags r:id="rId6"/>
            </p:custDataLst>
          </p:nvPr>
        </p:nvSpPr>
        <p:spPr>
          <a:xfrm>
            <a:off x="1866900" y="1181100"/>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9" name="TextBox 8"/>
          <p:cNvSpPr txBox="1"/>
          <p:nvPr>
            <p:custDataLst>
              <p:tags r:id="rId7"/>
            </p:custDataLst>
          </p:nvPr>
        </p:nvSpPr>
        <p:spPr>
          <a:xfrm>
            <a:off x="1866901" y="2319724"/>
            <a:ext cx="1894702" cy="3033907"/>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Abolition du programme de santé spécifique à l’établissement, c’est maintenant des éléments de santé qui seront inclus dans le programme de prévention établi par l’employeur. Ce dernier peut demander qu’un intervenant en santé au travail l’aide dans la rédaction des éléments de santé. L’employeur doit tenir compte des recommandations du comité SST, mais il n’a pas l’obligation d’avoir un programme de prévention avant 2025. </a:t>
            </a:r>
          </a:p>
        </p:txBody>
      </p:sp>
      <p:grpSp>
        <p:nvGrpSpPr>
          <p:cNvPr id="10" name="Group 9"/>
          <p:cNvGrpSpPr/>
          <p:nvPr>
            <p:custDataLst>
              <p:tags r:id="rId8"/>
            </p:custDataLst>
          </p:nvPr>
        </p:nvGrpSpPr>
        <p:grpSpPr>
          <a:xfrm>
            <a:off x="1866900" y="5385941"/>
            <a:ext cx="1894703" cy="551156"/>
            <a:chOff x="7389339" y="2590066"/>
            <a:chExt cx="1894703" cy="551156"/>
          </a:xfrm>
        </p:grpSpPr>
        <p:sp>
          <p:nvSpPr>
            <p:cNvPr id="11" name="Rectangle 10"/>
            <p:cNvSpPr/>
            <p:nvPr/>
          </p:nvSpPr>
          <p:spPr>
            <a:xfrm>
              <a:off x="7389339" y="2743746"/>
              <a:ext cx="1894703" cy="397476"/>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r>
                <a:rPr lang="en-US" sz="1000" dirty="0">
                  <a:solidFill>
                    <a:schemeClr val="tx1">
                      <a:lumMod val="50000"/>
                      <a:lumOff val="50000"/>
                    </a:schemeClr>
                  </a:solidFill>
                  <a:latin typeface="Montserrat" charset="0"/>
                  <a:ea typeface="Montserrat" charset="0"/>
                  <a:cs typeface="Montserrat" charset="0"/>
                </a:rPr>
                <a:t>MULTIÉTABLISSEMENT</a:t>
              </a:r>
            </a:p>
          </p:txBody>
        </p:sp>
        <p:sp>
          <p:nvSpPr>
            <p:cNvPr id="12" name="Right Triangle 11"/>
            <p:cNvSpPr/>
            <p:nvPr/>
          </p:nvSpPr>
          <p:spPr>
            <a:xfrm rot="5400000" flipH="1">
              <a:off x="9130362" y="2590066"/>
              <a:ext cx="153680" cy="153680"/>
            </a:xfrm>
            <a:prstGeom prst="rtTriangle">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grpSp>
      <p:sp>
        <p:nvSpPr>
          <p:cNvPr id="13" name="TextBox 12"/>
          <p:cNvSpPr txBox="1"/>
          <p:nvPr>
            <p:custDataLst>
              <p:tags r:id="rId9"/>
            </p:custDataLst>
          </p:nvPr>
        </p:nvSpPr>
        <p:spPr>
          <a:xfrm>
            <a:off x="4485503" y="1856527"/>
            <a:ext cx="1897792" cy="400622"/>
          </a:xfrm>
          <a:prstGeom prst="rect">
            <a:avLst/>
          </a:prstGeom>
          <a:noFill/>
        </p:spPr>
        <p:txBody>
          <a:bodyPr wrap="square" lIns="0" rIns="0" rtlCol="0">
            <a:spAutoFit/>
          </a:bodyPr>
          <a:lstStyle/>
          <a:p>
            <a:pPr algn="ctr">
              <a:lnSpc>
                <a:spcPct val="70000"/>
              </a:lnSpc>
            </a:pPr>
            <a:r>
              <a:rPr lang="en-US" sz="1400" dirty="0">
                <a:latin typeface="+mj-lt"/>
              </a:rPr>
              <a:t>COMITÉ DE SANTÉ ET SÉCURITÉ</a:t>
            </a:r>
            <a:endParaRPr lang="en-US" sz="1400" dirty="0">
              <a:solidFill>
                <a:schemeClr val="accent1"/>
              </a:solidFill>
              <a:latin typeface="+mj-lt"/>
            </a:endParaRPr>
          </a:p>
        </p:txBody>
      </p:sp>
      <p:sp>
        <p:nvSpPr>
          <p:cNvPr id="15" name="TextBox 14"/>
          <p:cNvSpPr txBox="1"/>
          <p:nvPr>
            <p:custDataLst>
              <p:tags r:id="rId10"/>
            </p:custDataLst>
          </p:nvPr>
        </p:nvSpPr>
        <p:spPr>
          <a:xfrm>
            <a:off x="4485504" y="2319724"/>
            <a:ext cx="1894702" cy="3033907"/>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S’il n’y pas d’entente entre les parties, les rencontre doivent être au moins une fois par trois mois. Le comité ne choisit plus le médecin responsable de la santé au travail. Il doit collaborer à l’élaboration et la mise-à-jour du programme de prévention. Le comité peut donner des mandats supplémentaire au RSS.  Tous les membres du comité doivent suivre une formation obligatoire, dont le contenu et la durée seront déterminé par règlement.</a:t>
            </a:r>
          </a:p>
        </p:txBody>
      </p:sp>
      <p:grpSp>
        <p:nvGrpSpPr>
          <p:cNvPr id="16" name="Group 15"/>
          <p:cNvGrpSpPr/>
          <p:nvPr>
            <p:custDataLst>
              <p:tags r:id="rId11"/>
            </p:custDataLst>
          </p:nvPr>
        </p:nvGrpSpPr>
        <p:grpSpPr>
          <a:xfrm>
            <a:off x="4485503" y="5385941"/>
            <a:ext cx="1894703" cy="551156"/>
            <a:chOff x="7389339" y="2590066"/>
            <a:chExt cx="1894703" cy="551156"/>
          </a:xfrm>
        </p:grpSpPr>
        <p:sp>
          <p:nvSpPr>
            <p:cNvPr id="17" name="Rectangle 16"/>
            <p:cNvSpPr/>
            <p:nvPr/>
          </p:nvSpPr>
          <p:spPr>
            <a:xfrm>
              <a:off x="7389339" y="2743746"/>
              <a:ext cx="1894703" cy="397476"/>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r>
                <a:rPr lang="en-US" sz="1000" dirty="0">
                  <a:solidFill>
                    <a:schemeClr val="tx1">
                      <a:lumMod val="50000"/>
                      <a:lumOff val="50000"/>
                    </a:schemeClr>
                  </a:solidFill>
                  <a:latin typeface="Montserrat" charset="0"/>
                  <a:ea typeface="Montserrat" charset="0"/>
                  <a:cs typeface="Montserrat" charset="0"/>
                </a:rPr>
                <a:t>MULTIÉTABLISSEMENT</a:t>
              </a:r>
            </a:p>
          </p:txBody>
        </p:sp>
        <p:sp>
          <p:nvSpPr>
            <p:cNvPr id="18" name="Right Triangle 17"/>
            <p:cNvSpPr/>
            <p:nvPr/>
          </p:nvSpPr>
          <p:spPr>
            <a:xfrm rot="5400000" flipH="1">
              <a:off x="9130362" y="2590066"/>
              <a:ext cx="153680" cy="153680"/>
            </a:xfrm>
            <a:prstGeom prst="rtTriangle">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grpSp>
      <p:sp>
        <p:nvSpPr>
          <p:cNvPr id="19" name="TextBox 18"/>
          <p:cNvSpPr txBox="1"/>
          <p:nvPr>
            <p:custDataLst>
              <p:tags r:id="rId12"/>
            </p:custDataLst>
          </p:nvPr>
        </p:nvSpPr>
        <p:spPr>
          <a:xfrm>
            <a:off x="7104106" y="1856527"/>
            <a:ext cx="1897792" cy="400622"/>
          </a:xfrm>
          <a:prstGeom prst="rect">
            <a:avLst/>
          </a:prstGeom>
          <a:noFill/>
        </p:spPr>
        <p:txBody>
          <a:bodyPr wrap="square" lIns="0" rIns="0" rtlCol="0">
            <a:spAutoFit/>
          </a:bodyPr>
          <a:lstStyle/>
          <a:p>
            <a:pPr algn="ctr">
              <a:lnSpc>
                <a:spcPct val="70000"/>
              </a:lnSpc>
            </a:pPr>
            <a:r>
              <a:rPr lang="en-US" sz="1400" dirty="0">
                <a:solidFill>
                  <a:schemeClr val="accent1"/>
                </a:solidFill>
                <a:latin typeface="+mj-lt"/>
              </a:rPr>
              <a:t>REPRÉSENTANT EN SANTÉ ET SÉCURITÉ</a:t>
            </a:r>
          </a:p>
        </p:txBody>
      </p:sp>
      <p:sp>
        <p:nvSpPr>
          <p:cNvPr id="21" name="TextBox 20"/>
          <p:cNvSpPr txBox="1"/>
          <p:nvPr>
            <p:custDataLst>
              <p:tags r:id="rId13"/>
            </p:custDataLst>
          </p:nvPr>
        </p:nvSpPr>
        <p:spPr>
          <a:xfrm>
            <a:off x="7104107" y="2319724"/>
            <a:ext cx="1894702" cy="3033907"/>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Il change de nom! La loi prévoit qu’un seul représentant pour le moment. Le ratio du nombre de représentants par nombre de travailleurs doit attendre la venue du règlement en prévention, tout comme le nombre d’heures de libération, qui doit être négociée entre les parties le cas échéant. Il doit également suivre une formation obligatoire dont le contenu et la durée seront déterminés par règlement. Les frais seront assumés par la Commission..</a:t>
            </a:r>
          </a:p>
        </p:txBody>
      </p:sp>
      <p:grpSp>
        <p:nvGrpSpPr>
          <p:cNvPr id="22" name="Group 21"/>
          <p:cNvGrpSpPr/>
          <p:nvPr>
            <p:custDataLst>
              <p:tags r:id="rId14"/>
            </p:custDataLst>
          </p:nvPr>
        </p:nvGrpSpPr>
        <p:grpSpPr>
          <a:xfrm>
            <a:off x="7104106" y="5385941"/>
            <a:ext cx="1894703" cy="551156"/>
            <a:chOff x="7389339" y="2590066"/>
            <a:chExt cx="1894703" cy="551156"/>
          </a:xfrm>
        </p:grpSpPr>
        <p:sp>
          <p:nvSpPr>
            <p:cNvPr id="23" name="Rectangle 22"/>
            <p:cNvSpPr/>
            <p:nvPr/>
          </p:nvSpPr>
          <p:spPr>
            <a:xfrm>
              <a:off x="7389339" y="2743746"/>
              <a:ext cx="1894703" cy="397476"/>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r>
                <a:rPr lang="en-US" sz="1000" dirty="0">
                  <a:solidFill>
                    <a:schemeClr val="tx1">
                      <a:lumMod val="50000"/>
                      <a:lumOff val="50000"/>
                    </a:schemeClr>
                  </a:solidFill>
                  <a:latin typeface="Montserrat" charset="0"/>
                  <a:ea typeface="Montserrat" charset="0"/>
                  <a:cs typeface="Montserrat" charset="0"/>
                </a:rPr>
                <a:t>MULTIÉTABLISSEMENT</a:t>
              </a:r>
            </a:p>
          </p:txBody>
        </p:sp>
        <p:sp>
          <p:nvSpPr>
            <p:cNvPr id="24" name="Right Triangle 23"/>
            <p:cNvSpPr/>
            <p:nvPr/>
          </p:nvSpPr>
          <p:spPr>
            <a:xfrm rot="5400000" flipH="1">
              <a:off x="9130362" y="2590066"/>
              <a:ext cx="153680" cy="153680"/>
            </a:xfrm>
            <a:prstGeom prst="rtTriangle">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grpSp>
      <p:sp>
        <p:nvSpPr>
          <p:cNvPr id="25" name="TextBox 24"/>
          <p:cNvSpPr txBox="1"/>
          <p:nvPr>
            <p:custDataLst>
              <p:tags r:id="rId15"/>
            </p:custDataLst>
          </p:nvPr>
        </p:nvSpPr>
        <p:spPr>
          <a:xfrm>
            <a:off x="9722708" y="1856527"/>
            <a:ext cx="1897792" cy="400622"/>
          </a:xfrm>
          <a:prstGeom prst="rect">
            <a:avLst/>
          </a:prstGeom>
          <a:noFill/>
        </p:spPr>
        <p:txBody>
          <a:bodyPr wrap="square" lIns="0" rIns="0" rtlCol="0">
            <a:spAutoFit/>
          </a:bodyPr>
          <a:lstStyle/>
          <a:p>
            <a:pPr algn="ctr">
              <a:lnSpc>
                <a:spcPct val="70000"/>
              </a:lnSpc>
            </a:pPr>
            <a:r>
              <a:rPr lang="en-US" sz="1400" dirty="0">
                <a:latin typeface="+mj-lt"/>
              </a:rPr>
              <a:t>PLAN D’ACTION ET L’AGENT DE LIAISON</a:t>
            </a:r>
            <a:endParaRPr lang="en-US" sz="1400" dirty="0">
              <a:solidFill>
                <a:schemeClr val="accent1"/>
              </a:solidFill>
              <a:latin typeface="+mj-lt"/>
            </a:endParaRPr>
          </a:p>
        </p:txBody>
      </p:sp>
      <p:sp>
        <p:nvSpPr>
          <p:cNvPr id="27" name="TextBox 26"/>
          <p:cNvSpPr txBox="1"/>
          <p:nvPr>
            <p:custDataLst>
              <p:tags r:id="rId16"/>
            </p:custDataLst>
          </p:nvPr>
        </p:nvSpPr>
        <p:spPr>
          <a:xfrm>
            <a:off x="9722709" y="2319724"/>
            <a:ext cx="1894702" cy="3218573"/>
          </a:xfrm>
          <a:prstGeom prst="rect">
            <a:avLst/>
          </a:prstGeom>
          <a:noFill/>
        </p:spPr>
        <p:txBody>
          <a:bodyPr wrap="square" lIns="0" rIns="0" rtlCol="0">
            <a:spAutoFit/>
          </a:bodyPr>
          <a:lstStyle/>
          <a:p>
            <a:pPr>
              <a:lnSpc>
                <a:spcPct val="120000"/>
              </a:lnSpc>
            </a:pPr>
            <a:r>
              <a:rPr lang="fr-CA" sz="1000" dirty="0">
                <a:solidFill>
                  <a:schemeClr val="tx1">
                    <a:alpha val="80000"/>
                  </a:schemeClr>
                </a:solidFill>
              </a:rPr>
              <a:t>Pour les établissements de moins de 20 travailleurs, la Loi prévoit la mise en place d’un plan d’action, qui comprend les mêmes éléments que le programme de prévention, sauf pour les paragraphes 6,7 et 8. </a:t>
            </a:r>
          </a:p>
          <a:p>
            <a:pPr>
              <a:lnSpc>
                <a:spcPct val="120000"/>
              </a:lnSpc>
            </a:pPr>
            <a:r>
              <a:rPr lang="fr-CA" sz="1000" dirty="0">
                <a:solidFill>
                  <a:schemeClr val="tx1">
                    <a:alpha val="80000"/>
                  </a:schemeClr>
                </a:solidFill>
              </a:rPr>
              <a:t>Quant à l’agent de liaison, il a pour fonction de coopérer avec l’employeur, de communiquer des informations en matière de SST et de porter plainte à la Commission. Il peut faire des recommandations à l’employer sur les risques, et celui-ci doit y répondre dans un délai de 30 jours.</a:t>
            </a:r>
          </a:p>
        </p:txBody>
      </p:sp>
      <p:grpSp>
        <p:nvGrpSpPr>
          <p:cNvPr id="28" name="Group 27"/>
          <p:cNvGrpSpPr/>
          <p:nvPr>
            <p:custDataLst>
              <p:tags r:id="rId17"/>
            </p:custDataLst>
          </p:nvPr>
        </p:nvGrpSpPr>
        <p:grpSpPr>
          <a:xfrm>
            <a:off x="9722708" y="5385941"/>
            <a:ext cx="1894703" cy="551156"/>
            <a:chOff x="7389339" y="2590066"/>
            <a:chExt cx="1894703" cy="551156"/>
          </a:xfrm>
        </p:grpSpPr>
        <p:sp>
          <p:nvSpPr>
            <p:cNvPr id="29" name="Rectangle 28"/>
            <p:cNvSpPr/>
            <p:nvPr/>
          </p:nvSpPr>
          <p:spPr>
            <a:xfrm>
              <a:off x="7389339" y="2743746"/>
              <a:ext cx="1894703" cy="397476"/>
            </a:xfrm>
            <a:prstGeom prst="rect">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 rIns="91440" rtlCol="0" anchor="ctr"/>
            <a:lstStyle/>
            <a:p>
              <a:pPr algn="ctr"/>
              <a:r>
                <a:rPr lang="en-US" sz="1000" dirty="0">
                  <a:solidFill>
                    <a:schemeClr val="tx1">
                      <a:lumMod val="50000"/>
                      <a:lumOff val="50000"/>
                    </a:schemeClr>
                  </a:solidFill>
                  <a:latin typeface="Montserrat" charset="0"/>
                  <a:ea typeface="Montserrat" charset="0"/>
                  <a:cs typeface="Montserrat" charset="0"/>
                </a:rPr>
                <a:t>MULTIÉTABLISSEMENT</a:t>
              </a:r>
            </a:p>
          </p:txBody>
        </p:sp>
        <p:sp>
          <p:nvSpPr>
            <p:cNvPr id="30" name="Right Triangle 29"/>
            <p:cNvSpPr/>
            <p:nvPr/>
          </p:nvSpPr>
          <p:spPr>
            <a:xfrm rot="5400000" flipH="1">
              <a:off x="9130362" y="2590066"/>
              <a:ext cx="153680" cy="153680"/>
            </a:xfrm>
            <a:prstGeom prst="rtTriangle">
              <a:avLst/>
            </a:prstGeom>
            <a:no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grpSp>
      <p:sp>
        <p:nvSpPr>
          <p:cNvPr id="33" name="Shape 3759"/>
          <p:cNvSpPr/>
          <p:nvPr>
            <p:custDataLst>
              <p:tags r:id="rId18"/>
            </p:custDataLst>
          </p:nvPr>
        </p:nvSpPr>
        <p:spPr>
          <a:xfrm>
            <a:off x="4485503" y="1181099"/>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9" y="11291"/>
                  <a:pt x="19636" y="11291"/>
                </a:cubicBezTo>
                <a:lnTo>
                  <a:pt x="19636" y="7364"/>
                </a:lnTo>
                <a:cubicBezTo>
                  <a:pt x="20179"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60"/>
                  <a:pt x="18977" y="0"/>
                  <a:pt x="18164" y="0"/>
                </a:cubicBezTo>
                <a:cubicBezTo>
                  <a:pt x="17350" y="0"/>
                  <a:pt x="16691" y="660"/>
                  <a:pt x="16691" y="1473"/>
                </a:cubicBezTo>
                <a:lnTo>
                  <a:pt x="16691" y="1844"/>
                </a:lnTo>
                <a:lnTo>
                  <a:pt x="2459" y="6030"/>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80" y="21433"/>
                  <a:pt x="5166" y="21600"/>
                  <a:pt x="5400" y="21600"/>
                </a:cubicBezTo>
                <a:lnTo>
                  <a:pt x="9327" y="21600"/>
                </a:lnTo>
                <a:cubicBezTo>
                  <a:pt x="9598" y="21600"/>
                  <a:pt x="9818" y="21380"/>
                  <a:pt x="9818" y="21109"/>
                </a:cubicBezTo>
                <a:cubicBezTo>
                  <a:pt x="9818" y="21073"/>
                  <a:pt x="9805" y="21039"/>
                  <a:pt x="9797" y="21005"/>
                </a:cubicBezTo>
                <a:lnTo>
                  <a:pt x="9806" y="21003"/>
                </a:lnTo>
                <a:lnTo>
                  <a:pt x="8249" y="14329"/>
                </a:lnTo>
                <a:lnTo>
                  <a:pt x="16691" y="16812"/>
                </a:lnTo>
                <a:lnTo>
                  <a:pt x="16691" y="17182"/>
                </a:lnTo>
                <a:cubicBezTo>
                  <a:pt x="16691" y="17996"/>
                  <a:pt x="17350" y="18655"/>
                  <a:pt x="18164" y="18655"/>
                </a:cubicBezTo>
                <a:cubicBezTo>
                  <a:pt x="18977" y="18655"/>
                  <a:pt x="19636" y="17996"/>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34" name="Shape 3643"/>
          <p:cNvSpPr/>
          <p:nvPr>
            <p:custDataLst>
              <p:tags r:id="rId19"/>
            </p:custDataLst>
          </p:nvPr>
        </p:nvSpPr>
        <p:spPr>
          <a:xfrm>
            <a:off x="9722707" y="1191363"/>
            <a:ext cx="451877" cy="441612"/>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tx1"/>
          </a:solidFill>
          <a:ln w="12700">
            <a:miter lim="400000"/>
          </a:ln>
        </p:spPr>
        <p:txBody>
          <a:bodyPr lIns="38100" tIns="38100" rIns="38100" bIns="38100" anchor="ctr"/>
          <a:lstStyle/>
          <a:p>
            <a:endParaRPr>
              <a:solidFill>
                <a:prstClr val="black"/>
              </a:solidFill>
            </a:endParaRPr>
          </a:p>
        </p:txBody>
      </p:sp>
      <p:cxnSp>
        <p:nvCxnSpPr>
          <p:cNvPr id="35" name="Straight Connector 34"/>
          <p:cNvCxnSpPr/>
          <p:nvPr>
            <p:custDataLst>
              <p:tags r:id="rId20"/>
            </p:custDataLst>
          </p:nvPr>
        </p:nvCxnSpPr>
        <p:spPr>
          <a:xfrm>
            <a:off x="9358184"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7FB95784-3B15-4CB2-9945-C31D1FA1CF01}"/>
              </a:ext>
            </a:extLst>
          </p:cNvPr>
          <p:cNvSpPr txBox="1"/>
          <p:nvPr>
            <p:custDataLst>
              <p:tags r:id="rId21"/>
            </p:custDataLst>
          </p:nvPr>
        </p:nvSpPr>
        <p:spPr>
          <a:xfrm>
            <a:off x="994517" y="414290"/>
            <a:ext cx="6109588" cy="369332"/>
          </a:xfrm>
          <a:prstGeom prst="rect">
            <a:avLst/>
          </a:prstGeom>
          <a:noFill/>
        </p:spPr>
        <p:txBody>
          <a:bodyPr wrap="square">
            <a:spAutoFit/>
          </a:bodyPr>
          <a:lstStyle/>
          <a:p>
            <a:r>
              <a:rPr lang="fr-CA" dirty="0">
                <a:solidFill>
                  <a:schemeClr val="accent1"/>
                </a:solidFill>
              </a:rPr>
              <a:t>LES MÉCANISMES DE PRÉVENTION: PAS AVANT 2025</a:t>
            </a:r>
            <a:r>
              <a:rPr lang="en-US" dirty="0">
                <a:solidFill>
                  <a:schemeClr val="accent1"/>
                </a:solidFill>
              </a:rPr>
              <a:t>.</a:t>
            </a:r>
            <a:endParaRPr lang="fr-CA" dirty="0"/>
          </a:p>
        </p:txBody>
      </p:sp>
    </p:spTree>
    <p:extLst>
      <p:ext uri="{BB962C8B-B14F-4D97-AF65-F5344CB8AC3E}">
        <p14:creationId xmlns:p14="http://schemas.microsoft.com/office/powerpoint/2010/main" val="580691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8</a:t>
            </a:fld>
            <a:endParaRPr lang="en-US"/>
          </a:p>
        </p:txBody>
      </p:sp>
      <p:sp>
        <p:nvSpPr>
          <p:cNvPr id="3" name="Title 2"/>
          <p:cNvSpPr>
            <a:spLocks noGrp="1"/>
          </p:cNvSpPr>
          <p:nvPr>
            <p:ph type="title"/>
            <p:custDataLst>
              <p:tags r:id="rId2"/>
            </p:custDataLst>
          </p:nvPr>
        </p:nvSpPr>
        <p:spPr/>
        <p:txBody>
          <a:bodyPr/>
          <a:lstStyle/>
          <a:p>
            <a:r>
              <a:rPr lang="fr-CA"/>
              <a:t>LE RÈGLEMENT EN PRÉVENTION</a:t>
            </a:r>
            <a:r>
              <a:rPr lang="fr-CA">
                <a:solidFill>
                  <a:schemeClr val="accent1"/>
                </a:solidFill>
              </a:rPr>
              <a:t>.</a:t>
            </a:r>
          </a:p>
        </p:txBody>
      </p:sp>
      <p:sp>
        <p:nvSpPr>
          <p:cNvPr id="14" name="TextBox 13"/>
          <p:cNvSpPr txBox="1"/>
          <p:nvPr>
            <p:custDataLst>
              <p:tags r:id="rId3"/>
            </p:custDataLst>
          </p:nvPr>
        </p:nvSpPr>
        <p:spPr>
          <a:xfrm>
            <a:off x="6096000" y="1188625"/>
            <a:ext cx="5524500" cy="817916"/>
          </a:xfrm>
          <a:prstGeom prst="rect">
            <a:avLst/>
          </a:prstGeom>
          <a:noFill/>
        </p:spPr>
        <p:txBody>
          <a:bodyPr wrap="square" lIns="0" rIns="0" rtlCol="0">
            <a:spAutoFit/>
          </a:bodyPr>
          <a:lstStyle/>
          <a:p>
            <a:pPr>
              <a:lnSpc>
                <a:spcPct val="120000"/>
              </a:lnSpc>
            </a:pPr>
            <a:r>
              <a:rPr lang="fr-CA" sz="1000">
                <a:solidFill>
                  <a:schemeClr val="tx1">
                    <a:alpha val="80000"/>
                  </a:schemeClr>
                </a:solidFill>
              </a:rPr>
              <a:t>Le ministre Boulet n’a pas eu le courage politique d’étendre les mécanismes de prévention avec ratio existant dans la LSST de 1979 à l’ensemble des établissements du Québec. Au lieu, il a mandaté le C.A. de la CNESST d’arriver avec un nouveau règlement en prévention d’ici quatre ans, sans quoi le dossier retourne sur son bureau.</a:t>
            </a:r>
          </a:p>
        </p:txBody>
      </p:sp>
      <p:pic>
        <p:nvPicPr>
          <p:cNvPr id="22" name="Espace réservé pour une image  21" descr="Une image contenant personne, homme, cravate, complet&#10;&#10;Description générée automatiquement">
            <a:extLst>
              <a:ext uri="{FF2B5EF4-FFF2-40B4-BE49-F238E27FC236}">
                <a16:creationId xmlns:a16="http://schemas.microsoft.com/office/drawing/2014/main" id="{96AB5E25-40E2-4714-A649-BA35812208E0}"/>
              </a:ext>
            </a:extLst>
          </p:cNvPr>
          <p:cNvPicPr>
            <a:picLocks noGrp="1" noChangeAspect="1"/>
          </p:cNvPicPr>
          <p:nvPr>
            <p:ph type="pic" sz="quarter" idx="18"/>
            <p:custDataLst>
              <p:tags r:id="rId4"/>
            </p:custDataLst>
          </p:nvPr>
        </p:nvPicPr>
        <p:blipFill>
          <a:blip r:embed="rId16">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24" name="Espace réservé pour une image  23" descr="Une image contenant homme, personne, mur, intérieur&#10;&#10;Description générée automatiquement">
            <a:extLst>
              <a:ext uri="{FF2B5EF4-FFF2-40B4-BE49-F238E27FC236}">
                <a16:creationId xmlns:a16="http://schemas.microsoft.com/office/drawing/2014/main" id="{AAB68935-86CA-4F94-80F4-BA65D71FFF68}"/>
              </a:ext>
            </a:extLst>
          </p:cNvPr>
          <p:cNvPicPr>
            <a:picLocks noGrp="1" noChangeAspect="1"/>
          </p:cNvPicPr>
          <p:nvPr>
            <p:ph type="pic" sz="quarter" idx="19"/>
            <p:custDataLst>
              <p:tags r:id="rId5"/>
            </p:custDataLst>
          </p:nvPr>
        </p:nvPicPr>
        <p:blipFill>
          <a:blip r:embed="rId17">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26" name="Espace réservé pour une image  25" descr="Une image contenant personne&#10;&#10;Description générée automatiquement">
            <a:extLst>
              <a:ext uri="{FF2B5EF4-FFF2-40B4-BE49-F238E27FC236}">
                <a16:creationId xmlns:a16="http://schemas.microsoft.com/office/drawing/2014/main" id="{F21F22AB-4B35-40A0-9675-28639F053798}"/>
              </a:ext>
            </a:extLst>
          </p:cNvPr>
          <p:cNvPicPr>
            <a:picLocks noGrp="1" noChangeAspect="1"/>
          </p:cNvPicPr>
          <p:nvPr>
            <p:ph type="pic" sz="quarter" idx="20"/>
            <p:custDataLst>
              <p:tags r:id="rId6"/>
            </p:custDataLst>
          </p:nvPr>
        </p:nvPicPr>
        <p:blipFill>
          <a:blip r:embed="rId18">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28" name="Espace réservé pour une image  27" descr="Une image contenant personne, mur, intérieur, posant&#10;&#10;Description générée automatiquement">
            <a:extLst>
              <a:ext uri="{FF2B5EF4-FFF2-40B4-BE49-F238E27FC236}">
                <a16:creationId xmlns:a16="http://schemas.microsoft.com/office/drawing/2014/main" id="{04E6755C-5C19-4098-96F1-0E809AD0B21C}"/>
              </a:ext>
            </a:extLst>
          </p:cNvPr>
          <p:cNvPicPr>
            <a:picLocks noGrp="1" noChangeAspect="1"/>
          </p:cNvPicPr>
          <p:nvPr>
            <p:ph type="pic" sz="quarter" idx="21"/>
            <p:custDataLst>
              <p:tags r:id="rId7"/>
            </p:custDataLst>
          </p:nvPr>
        </p:nvPicPr>
        <p:blipFill>
          <a:blip r:embed="rId19">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38" name="Espace réservé pour une image  37" descr="Une image contenant personne, complet&#10;&#10;Description générée automatiquement">
            <a:extLst>
              <a:ext uri="{FF2B5EF4-FFF2-40B4-BE49-F238E27FC236}">
                <a16:creationId xmlns:a16="http://schemas.microsoft.com/office/drawing/2014/main" id="{B9EAFED6-EE3E-4E41-9823-37159A40B3BF}"/>
              </a:ext>
            </a:extLst>
          </p:cNvPr>
          <p:cNvPicPr>
            <a:picLocks noGrp="1" noChangeAspect="1"/>
          </p:cNvPicPr>
          <p:nvPr>
            <p:ph type="pic" sz="quarter" idx="26"/>
            <p:custDataLst>
              <p:tags r:id="rId8"/>
            </p:custDataLst>
          </p:nvPr>
        </p:nvPicPr>
        <p:blipFill>
          <a:blip r:embed="rId20">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34" name="Espace réservé pour une image  33" descr="Une image contenant homme, personne, complet, habits&#10;&#10;Description générée automatiquement">
            <a:extLst>
              <a:ext uri="{FF2B5EF4-FFF2-40B4-BE49-F238E27FC236}">
                <a16:creationId xmlns:a16="http://schemas.microsoft.com/office/drawing/2014/main" id="{A71EEE47-1B7F-4D03-A2C0-6618E07E899F}"/>
              </a:ext>
            </a:extLst>
          </p:cNvPr>
          <p:cNvPicPr>
            <a:picLocks noGrp="1" noChangeAspect="1"/>
          </p:cNvPicPr>
          <p:nvPr>
            <p:ph type="pic" sz="quarter" idx="24"/>
            <p:custDataLst>
              <p:tags r:id="rId9"/>
            </p:custDataLst>
          </p:nvPr>
        </p:nvPicPr>
        <p:blipFill>
          <a:blip r:embed="rId21">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32" name="Espace réservé pour une image  31" descr="Une image contenant personne, homme, complet, habits&#10;&#10;Description générée automatiquement">
            <a:extLst>
              <a:ext uri="{FF2B5EF4-FFF2-40B4-BE49-F238E27FC236}">
                <a16:creationId xmlns:a16="http://schemas.microsoft.com/office/drawing/2014/main" id="{00695B3D-FFAA-4B14-9D38-4FF46E2440BA}"/>
              </a:ext>
            </a:extLst>
          </p:cNvPr>
          <p:cNvPicPr>
            <a:picLocks noGrp="1" noChangeAspect="1"/>
          </p:cNvPicPr>
          <p:nvPr>
            <p:ph type="pic" sz="quarter" idx="23"/>
            <p:custDataLst>
              <p:tags r:id="rId10"/>
            </p:custDataLst>
          </p:nvPr>
        </p:nvPicPr>
        <p:blipFill>
          <a:blip r:embed="rId22">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30" name="Espace réservé pour une image  29" descr="Une image contenant personne, homme, complet&#10;&#10;Description générée automatiquement">
            <a:extLst>
              <a:ext uri="{FF2B5EF4-FFF2-40B4-BE49-F238E27FC236}">
                <a16:creationId xmlns:a16="http://schemas.microsoft.com/office/drawing/2014/main" id="{28AD0FFC-FC2F-4810-9810-98C6C8A592E9}"/>
              </a:ext>
            </a:extLst>
          </p:cNvPr>
          <p:cNvPicPr>
            <a:picLocks noGrp="1" noChangeAspect="1"/>
          </p:cNvPicPr>
          <p:nvPr>
            <p:ph type="pic" sz="quarter" idx="22"/>
            <p:custDataLst>
              <p:tags r:id="rId11"/>
            </p:custDataLst>
          </p:nvPr>
        </p:nvPicPr>
        <p:blipFill>
          <a:blip r:embed="rId23">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20" name="Espace réservé pour une image  19" descr="Une image contenant homme, personne, mur, verres&#10;&#10;Description générée automatiquement">
            <a:extLst>
              <a:ext uri="{FF2B5EF4-FFF2-40B4-BE49-F238E27FC236}">
                <a16:creationId xmlns:a16="http://schemas.microsoft.com/office/drawing/2014/main" id="{4449D7BB-9F99-4C2D-90C6-FB4236250220}"/>
              </a:ext>
            </a:extLst>
          </p:cNvPr>
          <p:cNvPicPr>
            <a:picLocks noGrp="1" noChangeAspect="1"/>
          </p:cNvPicPr>
          <p:nvPr>
            <p:ph type="pic" sz="quarter" idx="17"/>
            <p:custDataLst>
              <p:tags r:id="rId12"/>
            </p:custDataLst>
          </p:nvPr>
        </p:nvPicPr>
        <p:blipFill>
          <a:blip r:embed="rId24">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pic>
        <p:nvPicPr>
          <p:cNvPr id="42" name="Espace réservé pour une image  41" descr="Une image contenant personne, posant&#10;&#10;Description générée automatiquement">
            <a:extLst>
              <a:ext uri="{FF2B5EF4-FFF2-40B4-BE49-F238E27FC236}">
                <a16:creationId xmlns:a16="http://schemas.microsoft.com/office/drawing/2014/main" id="{9BC276FF-F4C9-4958-B4FF-1C61F90717D2}"/>
              </a:ext>
            </a:extLst>
          </p:cNvPr>
          <p:cNvPicPr>
            <a:picLocks noGrp="1" noChangeAspect="1"/>
          </p:cNvPicPr>
          <p:nvPr>
            <p:ph type="pic" sz="quarter" idx="25"/>
            <p:custDataLst>
              <p:tags r:id="rId13"/>
            </p:custDataLst>
          </p:nvPr>
        </p:nvPicPr>
        <p:blipFill>
          <a:blip r:embed="rId25">
            <a:duotone>
              <a:prstClr val="black"/>
              <a:schemeClr val="accent6">
                <a:lumMod val="75000"/>
                <a:tint val="45000"/>
                <a:satMod val="400000"/>
              </a:schemeClr>
            </a:duotone>
            <a:extLst>
              <a:ext uri="{28A0092B-C50C-407E-A947-70E740481C1C}">
                <a14:useLocalDpi xmlns:a14="http://schemas.microsoft.com/office/drawing/2010/main" val="0"/>
              </a:ext>
            </a:extLst>
          </a:blip>
          <a:srcRect t="15000" b="15000"/>
          <a:stretch>
            <a:fillRect/>
          </a:stretch>
        </p:blipFill>
        <p:spPr/>
      </p:pic>
    </p:spTree>
    <p:extLst>
      <p:ext uri="{BB962C8B-B14F-4D97-AF65-F5344CB8AC3E}">
        <p14:creationId xmlns:p14="http://schemas.microsoft.com/office/powerpoint/2010/main" val="60758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fld id="{D8D877B3-D348-4611-9BDB-C5374591D951}" type="slidenum">
              <a:rPr lang="en-US" smtClean="0"/>
              <a:pPr/>
              <a:t>9</a:t>
            </a:fld>
            <a:endParaRPr lang="en-US"/>
          </a:p>
        </p:txBody>
      </p:sp>
      <p:sp>
        <p:nvSpPr>
          <p:cNvPr id="6" name="Title 5"/>
          <p:cNvSpPr>
            <a:spLocks noGrp="1"/>
          </p:cNvSpPr>
          <p:nvPr>
            <p:ph type="title"/>
            <p:custDataLst>
              <p:tags r:id="rId2"/>
            </p:custDataLst>
          </p:nvPr>
        </p:nvSpPr>
        <p:spPr/>
        <p:txBody>
          <a:bodyPr/>
          <a:lstStyle/>
          <a:p>
            <a:r>
              <a:rPr lang="fr-CA"/>
              <a:t>LE RÔLE DE LA SANTÉ PUBLIQUE</a:t>
            </a:r>
            <a:r>
              <a:rPr lang="en-US">
                <a:solidFill>
                  <a:schemeClr val="accent1"/>
                </a:solidFill>
              </a:rPr>
              <a:t>.</a:t>
            </a:r>
          </a:p>
        </p:txBody>
      </p:sp>
      <p:sp>
        <p:nvSpPr>
          <p:cNvPr id="10" name="TextBox 9"/>
          <p:cNvSpPr txBox="1"/>
          <p:nvPr>
            <p:custDataLst>
              <p:tags r:id="rId3"/>
            </p:custDataLst>
          </p:nvPr>
        </p:nvSpPr>
        <p:spPr>
          <a:xfrm>
            <a:off x="6096000" y="3313886"/>
            <a:ext cx="5519351" cy="3218573"/>
          </a:xfrm>
          <a:prstGeom prst="rect">
            <a:avLst/>
          </a:prstGeom>
          <a:noFill/>
        </p:spPr>
        <p:txBody>
          <a:bodyPr wrap="square" lIns="0" rIns="0" numCol="2" spcCol="365760" rtlCol="0">
            <a:spAutoFit/>
          </a:bodyPr>
          <a:lstStyle/>
          <a:p>
            <a:pPr>
              <a:lnSpc>
                <a:spcPct val="120000"/>
              </a:lnSpc>
            </a:pPr>
            <a:r>
              <a:rPr lang="fr-CA" sz="1000">
                <a:solidFill>
                  <a:schemeClr val="tx1">
                    <a:alpha val="80000"/>
                  </a:schemeClr>
                </a:solidFill>
              </a:rPr>
              <a:t>Les médecins responsables des services de santé de l’établissement sont remplacés par le médecin chargé de la santé au travail à partir de 2025. Bien que choisi par l’employeur, ce médecin devra faire partie d’un CISSS et être nommé autorisé par la santé publique pour exercer ce rôle. Il n’a pas l’obligation de développer un PSSE, ce dernier étant aboli. Il peut être consulté sur les éléments de santé du programme de prévention si l’employeur le veut et peut participer à l’élaboration des programmes de santé. </a:t>
            </a:r>
          </a:p>
          <a:p>
            <a:pPr>
              <a:lnSpc>
                <a:spcPct val="120000"/>
              </a:lnSpc>
            </a:pPr>
            <a:endParaRPr lang="fr-CA" sz="1000">
              <a:solidFill>
                <a:schemeClr val="tx1">
                  <a:alpha val="80000"/>
                </a:schemeClr>
              </a:solidFill>
            </a:endParaRPr>
          </a:p>
          <a:p>
            <a:pPr>
              <a:lnSpc>
                <a:spcPct val="120000"/>
              </a:lnSpc>
            </a:pPr>
            <a:r>
              <a:rPr lang="fr-CA" sz="1000">
                <a:solidFill>
                  <a:schemeClr val="tx1">
                    <a:alpha val="80000"/>
                  </a:schemeClr>
                </a:solidFill>
              </a:rPr>
              <a:t>Deux autres aspects importants à mentionner :</a:t>
            </a:r>
          </a:p>
          <a:p>
            <a:pPr>
              <a:lnSpc>
                <a:spcPct val="120000"/>
              </a:lnSpc>
            </a:pPr>
            <a:endParaRPr lang="fr-CA" sz="1000">
              <a:solidFill>
                <a:schemeClr val="tx1">
                  <a:alpha val="80000"/>
                </a:schemeClr>
              </a:solidFill>
            </a:endParaRPr>
          </a:p>
          <a:p>
            <a:pPr>
              <a:lnSpc>
                <a:spcPct val="120000"/>
              </a:lnSpc>
            </a:pPr>
            <a:endParaRPr lang="fr-CA" sz="1000">
              <a:solidFill>
                <a:schemeClr val="tx1">
                  <a:alpha val="80000"/>
                </a:schemeClr>
              </a:solidFill>
            </a:endParaRPr>
          </a:p>
          <a:p>
            <a:pPr marL="228600" indent="-228600">
              <a:lnSpc>
                <a:spcPct val="120000"/>
              </a:lnSpc>
              <a:buAutoNum type="arabicPeriod"/>
            </a:pPr>
            <a:r>
              <a:rPr lang="fr-CA" sz="1000">
                <a:solidFill>
                  <a:schemeClr val="tx1">
                    <a:alpha val="80000"/>
                  </a:schemeClr>
                </a:solidFill>
              </a:rPr>
              <a:t>La santé publique a un nouveau rôle, soit celui de développer des protocoles identifiant les dangers et les conditions de travail qui permettent un retrait préventif. Si la situation de la femme n’est pas incluse dans le protocole, le médecin traitant doit consulter le médecin chargé de la santé au travail de l’établissement ou la DSP.</a:t>
            </a:r>
          </a:p>
          <a:p>
            <a:pPr marL="228600" indent="-228600">
              <a:lnSpc>
                <a:spcPct val="120000"/>
              </a:lnSpc>
              <a:buAutoNum type="arabicPeriod"/>
            </a:pPr>
            <a:r>
              <a:rPr lang="fr-CA" sz="1000">
                <a:solidFill>
                  <a:schemeClr val="tx1">
                    <a:alpha val="80000"/>
                  </a:schemeClr>
                </a:solidFill>
              </a:rPr>
              <a:t>L’intervenant en santé au travail qui constate la présence d’un danger doit le signaler à la CNESST, à l’employeur, au syndicat et au travailleur. </a:t>
            </a:r>
          </a:p>
          <a:p>
            <a:pPr>
              <a:lnSpc>
                <a:spcPct val="120000"/>
              </a:lnSpc>
            </a:pPr>
            <a:r>
              <a:rPr lang="fr-CA" sz="1000">
                <a:solidFill>
                  <a:schemeClr val="tx1">
                    <a:alpha val="80000"/>
                  </a:schemeClr>
                </a:solidFill>
              </a:rPr>
              <a:t>Cette obligation s’applique à toute personne qui offre des services SST à un employeur.</a:t>
            </a:r>
          </a:p>
        </p:txBody>
      </p:sp>
      <p:pic>
        <p:nvPicPr>
          <p:cNvPr id="5" name="Espace réservé pour une image  4" descr="Une image contenant personne, intérieur, complet&#10;&#10;Description générée automatiquement">
            <a:extLst>
              <a:ext uri="{FF2B5EF4-FFF2-40B4-BE49-F238E27FC236}">
                <a16:creationId xmlns:a16="http://schemas.microsoft.com/office/drawing/2014/main" id="{C3179B59-90BA-4E27-9CE1-3E2BDCD3DCF0}"/>
              </a:ext>
            </a:extLst>
          </p:cNvPr>
          <p:cNvPicPr>
            <a:picLocks noGrp="1" noChangeAspect="1"/>
          </p:cNvPicPr>
          <p:nvPr>
            <p:ph type="pic" sz="quarter" idx="11"/>
            <p:custDataLst>
              <p:tags r:id="rId4"/>
            </p:custDataLst>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t="25092" b="25092"/>
          <a:stretch>
            <a:fillRect/>
          </a:stretch>
        </p:blipFill>
        <p:spPr>
          <a:xfrm>
            <a:off x="1866900" y="0"/>
            <a:ext cx="10325101" cy="3142530"/>
          </a:xfrm>
        </p:spPr>
      </p:pic>
    </p:spTree>
    <p:extLst>
      <p:ext uri="{BB962C8B-B14F-4D97-AF65-F5344CB8AC3E}">
        <p14:creationId xmlns:p14="http://schemas.microsoft.com/office/powerpoint/2010/main" val="2134110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1"/>
</p:tagLst>
</file>

<file path=ppt/tags/tag101.xml><?xml version="1.0" encoding="utf-8"?>
<p:tagLst xmlns:a="http://schemas.openxmlformats.org/drawingml/2006/main" xmlns:r="http://schemas.openxmlformats.org/officeDocument/2006/relationships" xmlns:p="http://schemas.openxmlformats.org/presentationml/2006/main">
  <p:tag name="NUM" val="12"/>
</p:tagLst>
</file>

<file path=ppt/tags/tag102.xml><?xml version="1.0" encoding="utf-8"?>
<p:tagLst xmlns:a="http://schemas.openxmlformats.org/drawingml/2006/main" xmlns:r="http://schemas.openxmlformats.org/officeDocument/2006/relationships" xmlns:p="http://schemas.openxmlformats.org/presentationml/2006/main">
  <p:tag name="NUM" val="1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7"/>
</p:tagLst>
</file>

<file path=ppt/tags/tag121.xml><?xml version="1.0" encoding="utf-8"?>
<p:tagLst xmlns:a="http://schemas.openxmlformats.org/drawingml/2006/main" xmlns:r="http://schemas.openxmlformats.org/officeDocument/2006/relationships" xmlns:p="http://schemas.openxmlformats.org/presentationml/2006/main">
  <p:tag name="NUM" val="8"/>
</p:tagLst>
</file>

<file path=ppt/tags/tag122.xml><?xml version="1.0" encoding="utf-8"?>
<p:tagLst xmlns:a="http://schemas.openxmlformats.org/drawingml/2006/main" xmlns:r="http://schemas.openxmlformats.org/officeDocument/2006/relationships" xmlns:p="http://schemas.openxmlformats.org/presentationml/2006/main">
  <p:tag name="NUM" val="9"/>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8"/>
</p:tagLst>
</file>

<file path=ppt/tags/tag131.xml><?xml version="1.0" encoding="utf-8"?>
<p:tagLst xmlns:a="http://schemas.openxmlformats.org/drawingml/2006/main" xmlns:r="http://schemas.openxmlformats.org/officeDocument/2006/relationships" xmlns:p="http://schemas.openxmlformats.org/presentationml/2006/main">
  <p:tag name="NUM" val="9"/>
</p:tagLst>
</file>

<file path=ppt/tags/tag132.xml><?xml version="1.0" encoding="utf-8"?>
<p:tagLst xmlns:a="http://schemas.openxmlformats.org/drawingml/2006/main" xmlns:r="http://schemas.openxmlformats.org/officeDocument/2006/relationships" xmlns:p="http://schemas.openxmlformats.org/presentationml/2006/main">
  <p:tag name="NUM" val="10"/>
</p:tagLst>
</file>

<file path=ppt/tags/tag133.xml><?xml version="1.0" encoding="utf-8"?>
<p:tagLst xmlns:a="http://schemas.openxmlformats.org/drawingml/2006/main" xmlns:r="http://schemas.openxmlformats.org/officeDocument/2006/relationships" xmlns:p="http://schemas.openxmlformats.org/presentationml/2006/main">
  <p:tag name="NUM" val="11"/>
</p:tagLst>
</file>

<file path=ppt/tags/tag134.xml><?xml version="1.0" encoding="utf-8"?>
<p:tagLst xmlns:a="http://schemas.openxmlformats.org/drawingml/2006/main" xmlns:r="http://schemas.openxmlformats.org/officeDocument/2006/relationships" xmlns:p="http://schemas.openxmlformats.org/presentationml/2006/main">
  <p:tag name="NUM" val="12"/>
</p:tagLst>
</file>

<file path=ppt/tags/tag135.xml><?xml version="1.0" encoding="utf-8"?>
<p:tagLst xmlns:a="http://schemas.openxmlformats.org/drawingml/2006/main" xmlns:r="http://schemas.openxmlformats.org/officeDocument/2006/relationships" xmlns:p="http://schemas.openxmlformats.org/presentationml/2006/main">
  <p:tag name="NUM" val="13"/>
</p:tagLst>
</file>

<file path=ppt/tags/tag136.xml><?xml version="1.0" encoding="utf-8"?>
<p:tagLst xmlns:a="http://schemas.openxmlformats.org/drawingml/2006/main" xmlns:r="http://schemas.openxmlformats.org/officeDocument/2006/relationships" xmlns:p="http://schemas.openxmlformats.org/presentationml/2006/main">
  <p:tag name="NUM" val="14"/>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1"/>
</p:tagLst>
</file>

<file path=ppt/tags/tag148.xml><?xml version="1.0" encoding="utf-8"?>
<p:tagLst xmlns:a="http://schemas.openxmlformats.org/drawingml/2006/main" xmlns:r="http://schemas.openxmlformats.org/officeDocument/2006/relationships" xmlns:p="http://schemas.openxmlformats.org/presentationml/2006/main">
  <p:tag name="NUM" val="12"/>
</p:tagLst>
</file>

<file path=ppt/tags/tag149.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8"/>
</p:tagLst>
</file>

<file path=ppt/tags/tag158.xml><?xml version="1.0" encoding="utf-8"?>
<p:tagLst xmlns:a="http://schemas.openxmlformats.org/drawingml/2006/main" xmlns:r="http://schemas.openxmlformats.org/officeDocument/2006/relationships" xmlns:p="http://schemas.openxmlformats.org/presentationml/2006/main">
  <p:tag name="NUM" val="9"/>
</p:tagLst>
</file>

<file path=ppt/tags/tag159.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11"/>
</p:tagLst>
</file>

<file path=ppt/tags/tag161.xml><?xml version="1.0" encoding="utf-8"?>
<p:tagLst xmlns:a="http://schemas.openxmlformats.org/drawingml/2006/main" xmlns:r="http://schemas.openxmlformats.org/officeDocument/2006/relationships" xmlns:p="http://schemas.openxmlformats.org/presentationml/2006/main">
  <p:tag name="NUM" val="12"/>
</p:tagLst>
</file>

<file path=ppt/tags/tag162.xml><?xml version="1.0" encoding="utf-8"?>
<p:tagLst xmlns:a="http://schemas.openxmlformats.org/drawingml/2006/main" xmlns:r="http://schemas.openxmlformats.org/officeDocument/2006/relationships" xmlns:p="http://schemas.openxmlformats.org/presentationml/2006/main">
  <p:tag name="NUM" val="13"/>
</p:tagLst>
</file>

<file path=ppt/tags/tag163.xml><?xml version="1.0" encoding="utf-8"?>
<p:tagLst xmlns:a="http://schemas.openxmlformats.org/drawingml/2006/main" xmlns:r="http://schemas.openxmlformats.org/officeDocument/2006/relationships" xmlns:p="http://schemas.openxmlformats.org/presentationml/2006/main">
  <p:tag name="NUM" val="14"/>
</p:tagLst>
</file>

<file path=ppt/tags/tag164.xml><?xml version="1.0" encoding="utf-8"?>
<p:tagLst xmlns:a="http://schemas.openxmlformats.org/drawingml/2006/main" xmlns:r="http://schemas.openxmlformats.org/officeDocument/2006/relationships" xmlns:p="http://schemas.openxmlformats.org/presentationml/2006/main">
  <p:tag name="NUM" val="15"/>
</p:tagLst>
</file>

<file path=ppt/tags/tag165.xml><?xml version="1.0" encoding="utf-8"?>
<p:tagLst xmlns:a="http://schemas.openxmlformats.org/drawingml/2006/main" xmlns:r="http://schemas.openxmlformats.org/officeDocument/2006/relationships" xmlns:p="http://schemas.openxmlformats.org/presentationml/2006/main">
  <p:tag name="NUM" val="16"/>
</p:tagLst>
</file>

<file path=ppt/tags/tag166.xml><?xml version="1.0" encoding="utf-8"?>
<p:tagLst xmlns:a="http://schemas.openxmlformats.org/drawingml/2006/main" xmlns:r="http://schemas.openxmlformats.org/officeDocument/2006/relationships" xmlns:p="http://schemas.openxmlformats.org/presentationml/2006/main">
  <p:tag name="NUM" val="17"/>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8"/>
</p:tagLst>
</file>

<file path=ppt/tags/tag181.xml><?xml version="1.0" encoding="utf-8"?>
<p:tagLst xmlns:a="http://schemas.openxmlformats.org/drawingml/2006/main" xmlns:r="http://schemas.openxmlformats.org/officeDocument/2006/relationships" xmlns:p="http://schemas.openxmlformats.org/presentationml/2006/main">
  <p:tag name="NUM" val="9"/>
</p:tagLst>
</file>

<file path=ppt/tags/tag182.xml><?xml version="1.0" encoding="utf-8"?>
<p:tagLst xmlns:a="http://schemas.openxmlformats.org/drawingml/2006/main" xmlns:r="http://schemas.openxmlformats.org/officeDocument/2006/relationships" xmlns:p="http://schemas.openxmlformats.org/presentationml/2006/main">
  <p:tag name="NUM" val="10"/>
</p:tagLst>
</file>

<file path=ppt/tags/tag183.xml><?xml version="1.0" encoding="utf-8"?>
<p:tagLst xmlns:a="http://schemas.openxmlformats.org/drawingml/2006/main" xmlns:r="http://schemas.openxmlformats.org/officeDocument/2006/relationships" xmlns:p="http://schemas.openxmlformats.org/presentationml/2006/main">
  <p:tag name="NUM" val="10"/>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7"/>
</p:tagLst>
</file>

<file path=ppt/tags/tag191.xml><?xml version="1.0" encoding="utf-8"?>
<p:tagLst xmlns:a="http://schemas.openxmlformats.org/drawingml/2006/main" xmlns:r="http://schemas.openxmlformats.org/officeDocument/2006/relationships" xmlns:p="http://schemas.openxmlformats.org/presentationml/2006/main">
  <p:tag name="NUM" val="8"/>
</p:tagLst>
</file>

<file path=ppt/tags/tag192.xml><?xml version="1.0" encoding="utf-8"?>
<p:tagLst xmlns:a="http://schemas.openxmlformats.org/drawingml/2006/main" xmlns:r="http://schemas.openxmlformats.org/officeDocument/2006/relationships" xmlns:p="http://schemas.openxmlformats.org/presentationml/2006/main">
  <p:tag name="NUM" val="9"/>
</p:tagLst>
</file>

<file path=ppt/tags/tag193.xml><?xml version="1.0" encoding="utf-8"?>
<p:tagLst xmlns:a="http://schemas.openxmlformats.org/drawingml/2006/main" xmlns:r="http://schemas.openxmlformats.org/officeDocument/2006/relationships" xmlns:p="http://schemas.openxmlformats.org/presentationml/2006/main">
  <p:tag name="NUM" val="10"/>
</p:tagLst>
</file>

<file path=ppt/tags/tag194.xml><?xml version="1.0" encoding="utf-8"?>
<p:tagLst xmlns:a="http://schemas.openxmlformats.org/drawingml/2006/main" xmlns:r="http://schemas.openxmlformats.org/officeDocument/2006/relationships" xmlns:p="http://schemas.openxmlformats.org/presentationml/2006/main">
  <p:tag name="NUM" val="11"/>
</p:tagLst>
</file>

<file path=ppt/tags/tag195.xml><?xml version="1.0" encoding="utf-8"?>
<p:tagLst xmlns:a="http://schemas.openxmlformats.org/drawingml/2006/main" xmlns:r="http://schemas.openxmlformats.org/officeDocument/2006/relationships" xmlns:p="http://schemas.openxmlformats.org/presentationml/2006/main">
  <p:tag name="NUM" val="12"/>
</p:tagLst>
</file>

<file path=ppt/tags/tag196.xml><?xml version="1.0" encoding="utf-8"?>
<p:tagLst xmlns:a="http://schemas.openxmlformats.org/drawingml/2006/main" xmlns:r="http://schemas.openxmlformats.org/officeDocument/2006/relationships" xmlns:p="http://schemas.openxmlformats.org/presentationml/2006/main">
  <p:tag name="NUM" val="13"/>
</p:tagLst>
</file>

<file path=ppt/tags/tag197.xml><?xml version="1.0" encoding="utf-8"?>
<p:tagLst xmlns:a="http://schemas.openxmlformats.org/drawingml/2006/main" xmlns:r="http://schemas.openxmlformats.org/officeDocument/2006/relationships" xmlns:p="http://schemas.openxmlformats.org/presentationml/2006/main">
  <p:tag name="NUM" val="14"/>
</p:tagLst>
</file>

<file path=ppt/tags/tag198.xml><?xml version="1.0" encoding="utf-8"?>
<p:tagLst xmlns:a="http://schemas.openxmlformats.org/drawingml/2006/main" xmlns:r="http://schemas.openxmlformats.org/officeDocument/2006/relationships" xmlns:p="http://schemas.openxmlformats.org/presentationml/2006/main">
  <p:tag name="NUM" val="15"/>
</p:tagLst>
</file>

<file path=ppt/tags/tag199.xml><?xml version="1.0" encoding="utf-8"?>
<p:tagLst xmlns:a="http://schemas.openxmlformats.org/drawingml/2006/main" xmlns:r="http://schemas.openxmlformats.org/officeDocument/2006/relationships" xmlns:p="http://schemas.openxmlformats.org/presentationml/2006/main">
  <p:tag name="NUM" val="1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17"/>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6"/>
</p:tagLst>
</file>

<file path=ppt/tags/tag207.xml><?xml version="1.0" encoding="utf-8"?>
<p:tagLst xmlns:a="http://schemas.openxmlformats.org/drawingml/2006/main" xmlns:r="http://schemas.openxmlformats.org/officeDocument/2006/relationships" xmlns:p="http://schemas.openxmlformats.org/presentationml/2006/main">
  <p:tag name="NUM" val="7"/>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8"/>
</p:tagLst>
</file>

<file path=ppt/tags/tag216.xml><?xml version="1.0" encoding="utf-8"?>
<p:tagLst xmlns:a="http://schemas.openxmlformats.org/drawingml/2006/main" xmlns:r="http://schemas.openxmlformats.org/officeDocument/2006/relationships" xmlns:p="http://schemas.openxmlformats.org/presentationml/2006/main">
  <p:tag name="NUM" val="9"/>
</p:tagLst>
</file>

<file path=ppt/tags/tag217.xml><?xml version="1.0" encoding="utf-8"?>
<p:tagLst xmlns:a="http://schemas.openxmlformats.org/drawingml/2006/main" xmlns:r="http://schemas.openxmlformats.org/officeDocument/2006/relationships" xmlns:p="http://schemas.openxmlformats.org/presentationml/2006/main">
  <p:tag name="NUM" val="10"/>
</p:tagLst>
</file>

<file path=ppt/tags/tag218.xml><?xml version="1.0" encoding="utf-8"?>
<p:tagLst xmlns:a="http://schemas.openxmlformats.org/drawingml/2006/main" xmlns:r="http://schemas.openxmlformats.org/officeDocument/2006/relationships" xmlns:p="http://schemas.openxmlformats.org/presentationml/2006/main">
  <p:tag name="NUM" val="11"/>
</p:tagLst>
</file>

<file path=ppt/tags/tag219.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13"/>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1"/>
</p:tagLst>
</file>

<file path=ppt/tags/tag29.xml><?xml version="1.0" encoding="utf-8"?>
<p:tagLst xmlns:a="http://schemas.openxmlformats.org/drawingml/2006/main" xmlns:r="http://schemas.openxmlformats.org/officeDocument/2006/relationships" xmlns:p="http://schemas.openxmlformats.org/presentationml/2006/main">
  <p:tag name="NUM" val="1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3"/>
</p:tagLst>
</file>

<file path=ppt/tags/tag31.xml><?xml version="1.0" encoding="utf-8"?>
<p:tagLst xmlns:a="http://schemas.openxmlformats.org/drawingml/2006/main" xmlns:r="http://schemas.openxmlformats.org/officeDocument/2006/relationships" xmlns:p="http://schemas.openxmlformats.org/presentationml/2006/main">
  <p:tag name="NUM" val="14"/>
</p:tagLst>
</file>

<file path=ppt/tags/tag32.xml><?xml version="1.0" encoding="utf-8"?>
<p:tagLst xmlns:a="http://schemas.openxmlformats.org/drawingml/2006/main" xmlns:r="http://schemas.openxmlformats.org/officeDocument/2006/relationships" xmlns:p="http://schemas.openxmlformats.org/presentationml/2006/main">
  <p:tag name="NUM" val="15"/>
</p:tagLst>
</file>

<file path=ppt/tags/tag33.xml><?xml version="1.0" encoding="utf-8"?>
<p:tagLst xmlns:a="http://schemas.openxmlformats.org/drawingml/2006/main" xmlns:r="http://schemas.openxmlformats.org/officeDocument/2006/relationships" xmlns:p="http://schemas.openxmlformats.org/presentationml/2006/main">
  <p:tag name="NUM" val="16"/>
</p:tagLst>
</file>

<file path=ppt/tags/tag34.xml><?xml version="1.0" encoding="utf-8"?>
<p:tagLst xmlns:a="http://schemas.openxmlformats.org/drawingml/2006/main" xmlns:r="http://schemas.openxmlformats.org/officeDocument/2006/relationships" xmlns:p="http://schemas.openxmlformats.org/presentationml/2006/main">
  <p:tag name="NUM" val="17"/>
</p:tagLst>
</file>

<file path=ppt/tags/tag35.xml><?xml version="1.0" encoding="utf-8"?>
<p:tagLst xmlns:a="http://schemas.openxmlformats.org/drawingml/2006/main" xmlns:r="http://schemas.openxmlformats.org/officeDocument/2006/relationships" xmlns:p="http://schemas.openxmlformats.org/presentationml/2006/main">
  <p:tag name="NUM" val="18"/>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1"/>
</p:tagLst>
</file>

<file path=ppt/tags/tag63.xml><?xml version="1.0" encoding="utf-8"?>
<p:tagLst xmlns:a="http://schemas.openxmlformats.org/drawingml/2006/main" xmlns:r="http://schemas.openxmlformats.org/officeDocument/2006/relationships" xmlns:p="http://schemas.openxmlformats.org/presentationml/2006/main">
  <p:tag name="NUM" val="12"/>
</p:tagLst>
</file>

<file path=ppt/tags/tag64.xml><?xml version="1.0" encoding="utf-8"?>
<p:tagLst xmlns:a="http://schemas.openxmlformats.org/drawingml/2006/main" xmlns:r="http://schemas.openxmlformats.org/officeDocument/2006/relationships" xmlns:p="http://schemas.openxmlformats.org/presentationml/2006/main">
  <p:tag name="NUM" val="13"/>
</p:tagLst>
</file>

<file path=ppt/tags/tag65.xml><?xml version="1.0" encoding="utf-8"?>
<p:tagLst xmlns:a="http://schemas.openxmlformats.org/drawingml/2006/main" xmlns:r="http://schemas.openxmlformats.org/officeDocument/2006/relationships" xmlns:p="http://schemas.openxmlformats.org/presentationml/2006/main">
  <p:tag name="NUM" val="14"/>
</p:tagLst>
</file>

<file path=ppt/tags/tag66.xml><?xml version="1.0" encoding="utf-8"?>
<p:tagLst xmlns:a="http://schemas.openxmlformats.org/drawingml/2006/main" xmlns:r="http://schemas.openxmlformats.org/officeDocument/2006/relationships" xmlns:p="http://schemas.openxmlformats.org/presentationml/2006/main">
  <p:tag name="NUM" val="15"/>
</p:tagLst>
</file>

<file path=ppt/tags/tag67.xml><?xml version="1.0" encoding="utf-8"?>
<p:tagLst xmlns:a="http://schemas.openxmlformats.org/drawingml/2006/main" xmlns:r="http://schemas.openxmlformats.org/officeDocument/2006/relationships" xmlns:p="http://schemas.openxmlformats.org/presentationml/2006/main">
  <p:tag name="NUM" val="16"/>
</p:tagLst>
</file>

<file path=ppt/tags/tag68.xml><?xml version="1.0" encoding="utf-8"?>
<p:tagLst xmlns:a="http://schemas.openxmlformats.org/drawingml/2006/main" xmlns:r="http://schemas.openxmlformats.org/officeDocument/2006/relationships" xmlns:p="http://schemas.openxmlformats.org/presentationml/2006/main">
  <p:tag name="NUM" val="17"/>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10"/>
</p:tagLst>
</file>

<file path=ppt/tags/tag79.xml><?xml version="1.0" encoding="utf-8"?>
<p:tagLst xmlns:a="http://schemas.openxmlformats.org/drawingml/2006/main" xmlns:r="http://schemas.openxmlformats.org/officeDocument/2006/relationships" xmlns:p="http://schemas.openxmlformats.org/presentationml/2006/main">
  <p:tag name="NUM" val="11"/>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2"/>
</p:tagLst>
</file>

<file path=ppt/tags/tag81.xml><?xml version="1.0" encoding="utf-8"?>
<p:tagLst xmlns:a="http://schemas.openxmlformats.org/drawingml/2006/main" xmlns:r="http://schemas.openxmlformats.org/officeDocument/2006/relationships" xmlns:p="http://schemas.openxmlformats.org/presentationml/2006/main">
  <p:tag name="NUM" val="13"/>
</p:tagLst>
</file>

<file path=ppt/tags/tag82.xml><?xml version="1.0" encoding="utf-8"?>
<p:tagLst xmlns:a="http://schemas.openxmlformats.org/drawingml/2006/main" xmlns:r="http://schemas.openxmlformats.org/officeDocument/2006/relationships" xmlns:p="http://schemas.openxmlformats.org/presentationml/2006/main">
  <p:tag name="NUM" val="14"/>
</p:tagLst>
</file>

<file path=ppt/tags/tag83.xml><?xml version="1.0" encoding="utf-8"?>
<p:tagLst xmlns:a="http://schemas.openxmlformats.org/drawingml/2006/main" xmlns:r="http://schemas.openxmlformats.org/officeDocument/2006/relationships" xmlns:p="http://schemas.openxmlformats.org/presentationml/2006/main">
  <p:tag name="NUM" val="15"/>
</p:tagLst>
</file>

<file path=ppt/tags/tag84.xml><?xml version="1.0" encoding="utf-8"?>
<p:tagLst xmlns:a="http://schemas.openxmlformats.org/drawingml/2006/main" xmlns:r="http://schemas.openxmlformats.org/officeDocument/2006/relationships" xmlns:p="http://schemas.openxmlformats.org/presentationml/2006/main">
  <p:tag name="NUM" val="16"/>
</p:tagLst>
</file>

<file path=ppt/tags/tag85.xml><?xml version="1.0" encoding="utf-8"?>
<p:tagLst xmlns:a="http://schemas.openxmlformats.org/drawingml/2006/main" xmlns:r="http://schemas.openxmlformats.org/officeDocument/2006/relationships" xmlns:p="http://schemas.openxmlformats.org/presentationml/2006/main">
  <p:tag name="NUM" val="17"/>
</p:tagLst>
</file>

<file path=ppt/tags/tag86.xml><?xml version="1.0" encoding="utf-8"?>
<p:tagLst xmlns:a="http://schemas.openxmlformats.org/drawingml/2006/main" xmlns:r="http://schemas.openxmlformats.org/officeDocument/2006/relationships" xmlns:p="http://schemas.openxmlformats.org/presentationml/2006/main">
  <p:tag name="NUM" val="18"/>
</p:tagLst>
</file>

<file path=ppt/tags/tag87.xml><?xml version="1.0" encoding="utf-8"?>
<p:tagLst xmlns:a="http://schemas.openxmlformats.org/drawingml/2006/main" xmlns:r="http://schemas.openxmlformats.org/officeDocument/2006/relationships" xmlns:p="http://schemas.openxmlformats.org/presentationml/2006/main">
  <p:tag name="NUM" val="19"/>
</p:tagLst>
</file>

<file path=ppt/tags/tag88.xml><?xml version="1.0" encoding="utf-8"?>
<p:tagLst xmlns:a="http://schemas.openxmlformats.org/drawingml/2006/main" xmlns:r="http://schemas.openxmlformats.org/officeDocument/2006/relationships" xmlns:p="http://schemas.openxmlformats.org/presentationml/2006/main">
  <p:tag name="NUM" val="20"/>
</p:tagLst>
</file>

<file path=ppt/tags/tag89.xml><?xml version="1.0" encoding="utf-8"?>
<p:tagLst xmlns:a="http://schemas.openxmlformats.org/drawingml/2006/main" xmlns:r="http://schemas.openxmlformats.org/officeDocument/2006/relationships" xmlns:p="http://schemas.openxmlformats.org/presentationml/2006/main">
  <p:tag name="NUM" val="21"/>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D08A7390EBC143B5C67425005B7E94" ma:contentTypeVersion="13" ma:contentTypeDescription="Crée un document." ma:contentTypeScope="" ma:versionID="c44af9e663884f2830bae7de0d8206d3">
  <xsd:schema xmlns:xsd="http://www.w3.org/2001/XMLSchema" xmlns:xs="http://www.w3.org/2001/XMLSchema" xmlns:p="http://schemas.microsoft.com/office/2006/metadata/properties" xmlns:ns2="e28ecdfc-feb3-41f5-9279-16334592ce7e" xmlns:ns3="e962ce49-1c04-4940-ad37-e4719ce4a0ef" targetNamespace="http://schemas.microsoft.com/office/2006/metadata/properties" ma:root="true" ma:fieldsID="a470c7b300852c671db661134876324d" ns2:_="" ns3:_="">
    <xsd:import namespace="e28ecdfc-feb3-41f5-9279-16334592ce7e"/>
    <xsd:import namespace="e962ce49-1c04-4940-ad37-e4719ce4a0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8ecdfc-feb3-41f5-9279-16334592c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2ce49-1c04-4940-ad37-e4719ce4a0ef"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EDD675-5DDD-4F52-9C7C-80E20EC3CF25}">
  <ds:schemaRefs>
    <ds:schemaRef ds:uri="http://schemas.microsoft.com/sharepoint/v3/contenttype/forms"/>
  </ds:schemaRefs>
</ds:datastoreItem>
</file>

<file path=customXml/itemProps2.xml><?xml version="1.0" encoding="utf-8"?>
<ds:datastoreItem xmlns:ds="http://schemas.openxmlformats.org/officeDocument/2006/customXml" ds:itemID="{539F22EE-A04F-4DB5-B1CE-E3A072B613F3}">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e28ecdfc-feb3-41f5-9279-16334592ce7e"/>
    <ds:schemaRef ds:uri="http://schemas.openxmlformats.org/package/2006/metadata/core-properties"/>
    <ds:schemaRef ds:uri="e962ce49-1c04-4940-ad37-e4719ce4a0ef"/>
    <ds:schemaRef ds:uri="http://www.w3.org/XML/1998/namespace"/>
  </ds:schemaRefs>
</ds:datastoreItem>
</file>

<file path=customXml/itemProps3.xml><?xml version="1.0" encoding="utf-8"?>
<ds:datastoreItem xmlns:ds="http://schemas.openxmlformats.org/officeDocument/2006/customXml" ds:itemID="{0EEF1959-CBA3-4B4C-88A2-17273C179E6F}">
  <ds:schemaRefs>
    <ds:schemaRef ds:uri="e28ecdfc-feb3-41f5-9279-16334592ce7e"/>
    <ds:schemaRef ds:uri="e962ce49-1c04-4940-ad37-e4719ce4a0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26</TotalTime>
  <Words>8525</Words>
  <Application>Microsoft Macintosh PowerPoint</Application>
  <PresentationFormat>Grand écran</PresentationFormat>
  <Paragraphs>410</Paragraphs>
  <Slides>19</Slides>
  <Notes>19</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19</vt:i4>
      </vt:variant>
    </vt:vector>
  </HeadingPairs>
  <TitlesOfParts>
    <vt:vector size="31" baseType="lpstr">
      <vt:lpstr>Arial</vt:lpstr>
      <vt:lpstr>Calibri</vt:lpstr>
      <vt:lpstr>Calibri Light</vt:lpstr>
      <vt:lpstr>Montserrat</vt:lpstr>
      <vt:lpstr>Montserrat Medium</vt:lpstr>
      <vt:lpstr>Montserrat-Bold</vt:lpstr>
      <vt:lpstr>Open Sans</vt:lpstr>
      <vt:lpstr>Roboto</vt:lpstr>
      <vt:lpstr>Source Sans Pro</vt:lpstr>
      <vt:lpstr>Times</vt:lpstr>
      <vt:lpstr>B&amp;D-Powerpoint Template_16x9</vt:lpstr>
      <vt:lpstr>1_B&amp;D-Powerpoint Template_16x9</vt:lpstr>
      <vt:lpstr>Présentation PowerPoint</vt:lpstr>
      <vt:lpstr>UNE MODERNISATION DEMANDÉE: DES OBJECTIFS DÉTOURNÉS.</vt:lpstr>
      <vt:lpstr>PLUSIEURS ASPECTS TOUCHÉS.</vt:lpstr>
      <vt:lpstr>DES RECULS SUR DES RECULS.</vt:lpstr>
      <vt:lpstr>Présentation PowerPoint</vt:lpstr>
      <vt:lpstr>LES OBLIGATIONS GÉNÉRALES.</vt:lpstr>
      <vt:lpstr>Présentation PowerPoint</vt:lpstr>
      <vt:lpstr>LE RÈGLEMENT EN PRÉVENTION.</vt:lpstr>
      <vt:lpstr>LE RÔLE DE LA SANTÉ PUBLIQUE.</vt:lpstr>
      <vt:lpstr>LES MESURES TRANSITOIRES.</vt:lpstr>
      <vt:lpstr>Présentation PowerPoint</vt:lpstr>
      <vt:lpstr>LES  IMPACTS  RÉELS.</vt:lpstr>
      <vt:lpstr>LA RÉPARATION.</vt:lpstr>
      <vt:lpstr>LES  MALADIES PROFESSIONNELLES.</vt:lpstr>
      <vt:lpstr>L’INDEMNITÉ DE REMPLACEMENT DE REVENU.</vt:lpstr>
      <vt:lpstr>LA RÉADAPTATION.</vt:lpstr>
      <vt:lpstr>DES RECOURS PLUS COMPLEXES?</vt:lpstr>
      <vt:lpstr>CE QUE ÇA SIGNIFIE.</vt:lpstr>
      <vt:lpstr>LA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loi 27</dc:title>
  <dc:creator>LANDRY ANNIE</dc:creator>
  <cp:lastModifiedBy>Marie-Andrée L'Heureux</cp:lastModifiedBy>
  <cp:revision>3</cp:revision>
  <cp:lastPrinted>2021-11-02T17:24:05Z</cp:lastPrinted>
  <dcterms:created xsi:type="dcterms:W3CDTF">2021-10-27T12:20:47Z</dcterms:created>
  <dcterms:modified xsi:type="dcterms:W3CDTF">2021-11-24T21:09:28Z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0x0101008DD08A7390EBC143B5C67425005B7E94</vt:lpwstr>
  </property>
</Properties>
</file>