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charts/chart1.xml" ContentType="application/vnd.openxmlformats-officedocument.drawingml.chart+xml"/>
  <Override PartName="/ppt/drawings/drawing1.xml" ContentType="application/vnd.openxmlformats-officedocument.drawingml.chartshapes+xml"/>
  <Override PartName="/ppt/tags/tag26.xml" ContentType="application/vnd.openxmlformats-officedocument.presentationml.tags+xml"/>
  <Override PartName="/ppt/tags/tag27.xml" ContentType="application/vnd.openxmlformats-officedocument.presentationml.tags+xml"/>
  <Override PartName="/ppt/charts/chart2.xml" ContentType="application/vnd.openxmlformats-officedocument.drawingml.chart+xml"/>
  <Override PartName="/ppt/drawings/drawing2.xml" ContentType="application/vnd.openxmlformats-officedocument.drawingml.chartshapes+xml"/>
  <Override PartName="/ppt/tags/tag28.xml" ContentType="application/vnd.openxmlformats-officedocument.presentationml.tags+xml"/>
  <Override PartName="/ppt/tags/tag29.xml" ContentType="application/vnd.openxmlformats-officedocument.presentationml.tags+xml"/>
  <Override PartName="/ppt/charts/chart3.xml" ContentType="application/vnd.openxmlformats-officedocument.drawingml.chart+xml"/>
  <Override PartName="/ppt/drawings/drawing3.xml" ContentType="application/vnd.openxmlformats-officedocument.drawingml.chartshape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charts/chart4.xml" ContentType="application/vnd.openxmlformats-officedocument.drawingml.chart+xml"/>
  <Override PartName="/ppt/drawings/drawing4.xml" ContentType="application/vnd.openxmlformats-officedocument.drawingml.chartshapes+xml"/>
  <Override PartName="/ppt/tags/tag35.xml" ContentType="application/vnd.openxmlformats-officedocument.presentationml.tags+xml"/>
  <Override PartName="/ppt/tags/tag36.xml" ContentType="application/vnd.openxmlformats-officedocument.presentationml.tags+xml"/>
  <Override PartName="/ppt/charts/chart5.xml" ContentType="application/vnd.openxmlformats-officedocument.drawingml.chart+xml"/>
  <Override PartName="/ppt/drawings/drawing5.xml" ContentType="application/vnd.openxmlformats-officedocument.drawingml.chartshape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Lst>
  <p:notesMasterIdLst>
    <p:notesMasterId r:id="rId30"/>
  </p:notesMasterIdLst>
  <p:sldIdLst>
    <p:sldId id="257" r:id="rId2"/>
    <p:sldId id="267" r:id="rId3"/>
    <p:sldId id="278" r:id="rId4"/>
    <p:sldId id="279" r:id="rId5"/>
    <p:sldId id="280" r:id="rId6"/>
    <p:sldId id="284" r:id="rId7"/>
    <p:sldId id="295" r:id="rId8"/>
    <p:sldId id="282" r:id="rId9"/>
    <p:sldId id="281" r:id="rId10"/>
    <p:sldId id="286" r:id="rId11"/>
    <p:sldId id="287" r:id="rId12"/>
    <p:sldId id="285" r:id="rId13"/>
    <p:sldId id="291" r:id="rId14"/>
    <p:sldId id="290" r:id="rId15"/>
    <p:sldId id="289" r:id="rId16"/>
    <p:sldId id="288" r:id="rId17"/>
    <p:sldId id="258" r:id="rId18"/>
    <p:sldId id="270" r:id="rId19"/>
    <p:sldId id="259" r:id="rId20"/>
    <p:sldId id="272" r:id="rId21"/>
    <p:sldId id="262" r:id="rId22"/>
    <p:sldId id="277" r:id="rId23"/>
    <p:sldId id="275" r:id="rId24"/>
    <p:sldId id="296" r:id="rId25"/>
    <p:sldId id="297" r:id="rId26"/>
    <p:sldId id="265" r:id="rId27"/>
    <p:sldId id="293" r:id="rId28"/>
    <p:sldId id="294" r:id="rId29"/>
  </p:sldIdLst>
  <p:sldSz cx="24382413" cy="13716000"/>
  <p:notesSz cx="7010400" cy="9236075"/>
  <p:defaultText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320">
          <p15:clr>
            <a:srgbClr val="A4A3A4"/>
          </p15:clr>
        </p15:guide>
        <p15:guide id="2" pos="76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1A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683"/>
    <p:restoredTop sz="50040"/>
  </p:normalViewPr>
  <p:slideViewPr>
    <p:cSldViewPr snapToGrid="0" snapToObjects="1">
      <p:cViewPr>
        <p:scale>
          <a:sx n="46" d="100"/>
          <a:sy n="46" d="100"/>
        </p:scale>
        <p:origin x="-24" y="-420"/>
      </p:cViewPr>
      <p:guideLst>
        <p:guide orient="horz" pos="4320"/>
        <p:guide pos="7679"/>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4000"/>
            </a:pPr>
            <a:r>
              <a:rPr lang="fr-CA" sz="4000" dirty="0"/>
              <a:t>De manière générale, diriez-vous que vous êtes bien informés des actualités du syndicat ?</a:t>
            </a:r>
          </a:p>
        </c:rich>
      </c:tx>
      <c:layout>
        <c:manualLayout>
          <c:xMode val="edge"/>
          <c:yMode val="edge"/>
          <c:x val="0.122931834306757"/>
          <c:y val="0.182209010523772"/>
        </c:manualLayout>
      </c:layout>
      <c:overlay val="0"/>
    </c:title>
    <c:autoTitleDeleted val="0"/>
    <c:plotArea>
      <c:layout>
        <c:manualLayout>
          <c:layoutTarget val="inner"/>
          <c:xMode val="edge"/>
          <c:yMode val="edge"/>
          <c:x val="0.16309963139498801"/>
          <c:y val="0.31929198832425898"/>
          <c:w val="0.53841809317353095"/>
          <c:h val="0.66898696421514703"/>
        </c:manualLayout>
      </c:layout>
      <c:pieChart>
        <c:varyColors val="1"/>
        <c:ser>
          <c:idx val="0"/>
          <c:order val="0"/>
          <c:tx>
            <c:strRef>
              <c:f>Feuil1!$B$1</c:f>
              <c:strCache>
                <c:ptCount val="1"/>
                <c:pt idx="0">
                  <c:v>De manière générale, dirieaz-vous que vous êtes bien informés des actualités du syndicat ?</c:v>
                </c:pt>
              </c:strCache>
            </c:strRef>
          </c:tx>
          <c:cat>
            <c:strRef>
              <c:f>Feuil1!$A$2:$A$3</c:f>
              <c:strCache>
                <c:ptCount val="2"/>
                <c:pt idx="0">
                  <c:v>OUI</c:v>
                </c:pt>
                <c:pt idx="1">
                  <c:v>NON</c:v>
                </c:pt>
              </c:strCache>
            </c:strRef>
          </c:cat>
          <c:val>
            <c:numRef>
              <c:f>Feuil1!$B$2:$B$3</c:f>
              <c:numCache>
                <c:formatCode>0.0%</c:formatCode>
                <c:ptCount val="2"/>
                <c:pt idx="0">
                  <c:v>0.83399999999999996</c:v>
                </c:pt>
                <c:pt idx="1">
                  <c:v>0.16600000000000001</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73512245226356798"/>
          <c:y val="0.76924639536101103"/>
          <c:w val="9.9364194000747003E-2"/>
          <c:h val="0.14825071140157201"/>
        </c:manualLayout>
      </c:layout>
      <c:overlay val="0"/>
      <c:txPr>
        <a:bodyPr/>
        <a:lstStyle/>
        <a:p>
          <a:pPr>
            <a:defRPr sz="3600"/>
          </a:pPr>
          <a:endParaRPr lang="fr-FR"/>
        </a:p>
      </c:txPr>
    </c:legend>
    <c:plotVisOnly val="1"/>
    <c:dispBlanksAs val="gap"/>
    <c:showDLblsOverMax val="0"/>
  </c:chart>
  <c:txPr>
    <a:bodyPr/>
    <a:lstStyle/>
    <a:p>
      <a:pPr>
        <a:defRPr sz="1800"/>
      </a:pPr>
      <a:endParaRPr lang="fr-FR"/>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4000"/>
            </a:pPr>
            <a:r>
              <a:rPr lang="fr-CA" sz="4000" dirty="0"/>
              <a:t>Quelle </a:t>
            </a:r>
            <a:r>
              <a:rPr lang="fr-CA" sz="4000" dirty="0" smtClean="0"/>
              <a:t>section du site Internet vous est le plus utile</a:t>
            </a:r>
            <a:r>
              <a:rPr lang="fr-CA" sz="4000" baseline="0" dirty="0" smtClean="0"/>
              <a:t> e</a:t>
            </a:r>
            <a:r>
              <a:rPr lang="fr-CA" sz="4000" dirty="0" smtClean="0"/>
              <a:t>t consultez-vous </a:t>
            </a:r>
            <a:r>
              <a:rPr lang="fr-CA" sz="4000" dirty="0"/>
              <a:t>le plus souvent ?</a:t>
            </a:r>
          </a:p>
        </c:rich>
      </c:tx>
      <c:layout>
        <c:manualLayout>
          <c:xMode val="edge"/>
          <c:yMode val="edge"/>
          <c:x val="0.14512167960453001"/>
          <c:y val="0.18420691111491799"/>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5.57154072456882E-2"/>
          <c:y val="0.319291118663516"/>
          <c:w val="0.92847307160078396"/>
          <c:h val="0.41128739576108297"/>
        </c:manualLayout>
      </c:layout>
      <c:bar3DChart>
        <c:barDir val="col"/>
        <c:grouping val="clustered"/>
        <c:varyColors val="0"/>
        <c:ser>
          <c:idx val="0"/>
          <c:order val="0"/>
          <c:tx>
            <c:strRef>
              <c:f>Feuil1!$B$1</c:f>
              <c:strCache>
                <c:ptCount val="1"/>
                <c:pt idx="0">
                  <c:v>Quelle section est le plus utile et consutez-vous le plus souvent ?</c:v>
                </c:pt>
              </c:strCache>
            </c:strRef>
          </c:tx>
          <c:invertIfNegative val="0"/>
          <c:cat>
            <c:strRef>
              <c:f>Feuil1!$A$2:$A$6</c:f>
              <c:strCache>
                <c:ptCount val="5"/>
                <c:pt idx="0">
                  <c:v>Services aux membres</c:v>
                </c:pt>
                <c:pt idx="1">
                  <c:v>Actualités</c:v>
                </c:pt>
                <c:pt idx="2">
                  <c:v>Conseil québécois</c:v>
                </c:pt>
                <c:pt idx="3">
                  <c:v>À propos d'Unifor</c:v>
                </c:pt>
                <c:pt idx="4">
                  <c:v>Autres</c:v>
                </c:pt>
              </c:strCache>
            </c:strRef>
          </c:cat>
          <c:val>
            <c:numRef>
              <c:f>Feuil1!$B$2:$B$6</c:f>
              <c:numCache>
                <c:formatCode>0</c:formatCode>
                <c:ptCount val="5"/>
                <c:pt idx="0">
                  <c:v>76</c:v>
                </c:pt>
                <c:pt idx="1">
                  <c:v>68</c:v>
                </c:pt>
                <c:pt idx="2">
                  <c:v>12</c:v>
                </c:pt>
                <c:pt idx="3">
                  <c:v>10</c:v>
                </c:pt>
                <c:pt idx="4" formatCode="General">
                  <c:v>10</c:v>
                </c:pt>
              </c:numCache>
            </c:numRef>
          </c:val>
        </c:ser>
        <c:dLbls>
          <c:showLegendKey val="0"/>
          <c:showVal val="0"/>
          <c:showCatName val="0"/>
          <c:showSerName val="0"/>
          <c:showPercent val="0"/>
          <c:showBubbleSize val="0"/>
        </c:dLbls>
        <c:gapWidth val="150"/>
        <c:shape val="box"/>
        <c:axId val="33718272"/>
        <c:axId val="33719808"/>
        <c:axId val="0"/>
      </c:bar3DChart>
      <c:catAx>
        <c:axId val="33718272"/>
        <c:scaling>
          <c:orientation val="minMax"/>
        </c:scaling>
        <c:delete val="0"/>
        <c:axPos val="b"/>
        <c:numFmt formatCode="General" sourceLinked="0"/>
        <c:majorTickMark val="out"/>
        <c:minorTickMark val="none"/>
        <c:tickLblPos val="nextTo"/>
        <c:txPr>
          <a:bodyPr/>
          <a:lstStyle/>
          <a:p>
            <a:pPr>
              <a:defRPr sz="3600"/>
            </a:pPr>
            <a:endParaRPr lang="fr-FR"/>
          </a:p>
        </c:txPr>
        <c:crossAx val="33719808"/>
        <c:crosses val="autoZero"/>
        <c:auto val="1"/>
        <c:lblAlgn val="ctr"/>
        <c:lblOffset val="100"/>
        <c:noMultiLvlLbl val="0"/>
      </c:catAx>
      <c:valAx>
        <c:axId val="33719808"/>
        <c:scaling>
          <c:orientation val="minMax"/>
        </c:scaling>
        <c:delete val="0"/>
        <c:axPos val="l"/>
        <c:majorGridlines/>
        <c:numFmt formatCode="0" sourceLinked="1"/>
        <c:majorTickMark val="out"/>
        <c:minorTickMark val="none"/>
        <c:tickLblPos val="nextTo"/>
        <c:crossAx val="33718272"/>
        <c:crosses val="autoZero"/>
        <c:crossBetween val="between"/>
      </c:valAx>
    </c:plotArea>
    <c:plotVisOnly val="1"/>
    <c:dispBlanksAs val="gap"/>
    <c:showDLblsOverMax val="0"/>
  </c:chart>
  <c:txPr>
    <a:bodyPr/>
    <a:lstStyle/>
    <a:p>
      <a:pPr>
        <a:defRPr sz="1800"/>
      </a:pPr>
      <a:endParaRPr lang="fr-FR"/>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7"/>
    </mc:Choice>
    <mc:Fallback>
      <c:style val="7"/>
    </mc:Fallback>
  </mc:AlternateContent>
  <c:chart>
    <c:title>
      <c:layout>
        <c:manualLayout>
          <c:xMode val="edge"/>
          <c:yMode val="edge"/>
          <c:x val="0.14013258877434101"/>
          <c:y val="0.197361123521724"/>
        </c:manualLayout>
      </c:layout>
      <c:overlay val="0"/>
      <c:txPr>
        <a:bodyPr/>
        <a:lstStyle/>
        <a:p>
          <a:pPr>
            <a:defRPr sz="4400"/>
          </a:pPr>
          <a:endParaRPr lang="fr-FR"/>
        </a:p>
      </c:txPr>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9.2740549828178698E-2"/>
          <c:y val="0.26294341931238702"/>
          <c:w val="0.76316101088201604"/>
          <c:h val="0.73705658068761304"/>
        </c:manualLayout>
      </c:layout>
      <c:pie3DChart>
        <c:varyColors val="1"/>
        <c:ser>
          <c:idx val="0"/>
          <c:order val="0"/>
          <c:tx>
            <c:strRef>
              <c:f>Feuil1!$B$1</c:f>
              <c:strCache>
                <c:ptCount val="1"/>
                <c:pt idx="0">
                  <c:v>Journal Le Contact - cet outil d'information destiné prioritairement aux membres de la base vous est-il utile?</c:v>
                </c:pt>
              </c:strCache>
            </c:strRef>
          </c:tx>
          <c:cat>
            <c:strRef>
              <c:f>Feuil1!$A$2:$A$3</c:f>
              <c:strCache>
                <c:ptCount val="2"/>
                <c:pt idx="0">
                  <c:v>OUI</c:v>
                </c:pt>
                <c:pt idx="1">
                  <c:v>NON</c:v>
                </c:pt>
              </c:strCache>
            </c:strRef>
          </c:cat>
          <c:val>
            <c:numRef>
              <c:f>Feuil1!$B$2:$B$3</c:f>
              <c:numCache>
                <c:formatCode>0.0%</c:formatCode>
                <c:ptCount val="2"/>
                <c:pt idx="0">
                  <c:v>0.74399999999999999</c:v>
                </c:pt>
                <c:pt idx="1">
                  <c:v>0.25600000000000001</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78330605670103104"/>
          <c:y val="0.74778838582677098"/>
          <c:w val="0.216357459908362"/>
          <c:h val="0.25221163382400902"/>
        </c:manualLayout>
      </c:layout>
      <c:overlay val="0"/>
      <c:txPr>
        <a:bodyPr/>
        <a:lstStyle/>
        <a:p>
          <a:pPr>
            <a:defRPr sz="4800"/>
          </a:pPr>
          <a:endParaRPr lang="fr-FR"/>
        </a:p>
      </c:txPr>
    </c:legend>
    <c:plotVisOnly val="1"/>
    <c:dispBlanksAs val="gap"/>
    <c:showDLblsOverMax val="0"/>
  </c:chart>
  <c:txPr>
    <a:bodyPr/>
    <a:lstStyle/>
    <a:p>
      <a:pPr>
        <a:defRPr sz="1800"/>
      </a:pPr>
      <a:endParaRPr lang="fr-FR"/>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3.6109605929811502E-2"/>
          <c:y val="0.322512873530508"/>
          <c:w val="0.47028913718287801"/>
          <c:h val="0.57668022312318401"/>
        </c:manualLayout>
      </c:layout>
      <c:bar3DChart>
        <c:barDir val="col"/>
        <c:grouping val="clustered"/>
        <c:varyColors val="0"/>
        <c:ser>
          <c:idx val="0"/>
          <c:order val="0"/>
          <c:tx>
            <c:strRef>
              <c:f>Feuil1!$B$1</c:f>
              <c:strCache>
                <c:ptCount val="1"/>
                <c:pt idx="0">
                  <c:v>2014-2015</c:v>
                </c:pt>
              </c:strCache>
            </c:strRef>
          </c:tx>
          <c:invertIfNegative val="0"/>
          <c:cat>
            <c:strRef>
              <c:f>Feuil1!$A$2</c:f>
              <c:strCache>
                <c:ptCount val="1"/>
                <c:pt idx="0">
                  <c:v>Nombre de formations</c:v>
                </c:pt>
              </c:strCache>
            </c:strRef>
          </c:cat>
          <c:val>
            <c:numRef>
              <c:f>Feuil1!$B$2</c:f>
              <c:numCache>
                <c:formatCode>General</c:formatCode>
                <c:ptCount val="1"/>
                <c:pt idx="0">
                  <c:v>113</c:v>
                </c:pt>
              </c:numCache>
            </c:numRef>
          </c:val>
        </c:ser>
        <c:ser>
          <c:idx val="1"/>
          <c:order val="1"/>
          <c:tx>
            <c:strRef>
              <c:f>Feuil1!$C$1</c:f>
              <c:strCache>
                <c:ptCount val="1"/>
                <c:pt idx="0">
                  <c:v>2015-2016</c:v>
                </c:pt>
              </c:strCache>
            </c:strRef>
          </c:tx>
          <c:invertIfNegative val="0"/>
          <c:cat>
            <c:strRef>
              <c:f>Feuil1!$A$2</c:f>
              <c:strCache>
                <c:ptCount val="1"/>
                <c:pt idx="0">
                  <c:v>Nombre de formations</c:v>
                </c:pt>
              </c:strCache>
            </c:strRef>
          </c:cat>
          <c:val>
            <c:numRef>
              <c:f>Feuil1!$C$2</c:f>
              <c:numCache>
                <c:formatCode>General</c:formatCode>
                <c:ptCount val="1"/>
                <c:pt idx="0">
                  <c:v>143</c:v>
                </c:pt>
              </c:numCache>
            </c:numRef>
          </c:val>
        </c:ser>
        <c:dLbls>
          <c:showLegendKey val="0"/>
          <c:showVal val="0"/>
          <c:showCatName val="0"/>
          <c:showSerName val="0"/>
          <c:showPercent val="0"/>
          <c:showBubbleSize val="0"/>
        </c:dLbls>
        <c:gapWidth val="150"/>
        <c:shape val="cylinder"/>
        <c:axId val="40987648"/>
        <c:axId val="41042688"/>
        <c:axId val="0"/>
      </c:bar3DChart>
      <c:catAx>
        <c:axId val="40987648"/>
        <c:scaling>
          <c:orientation val="minMax"/>
        </c:scaling>
        <c:delete val="0"/>
        <c:axPos val="b"/>
        <c:numFmt formatCode="General" sourceLinked="0"/>
        <c:majorTickMark val="out"/>
        <c:minorTickMark val="none"/>
        <c:tickLblPos val="nextTo"/>
        <c:txPr>
          <a:bodyPr/>
          <a:lstStyle/>
          <a:p>
            <a:pPr>
              <a:defRPr sz="4400"/>
            </a:pPr>
            <a:endParaRPr lang="fr-FR"/>
          </a:p>
        </c:txPr>
        <c:crossAx val="41042688"/>
        <c:crosses val="autoZero"/>
        <c:auto val="1"/>
        <c:lblAlgn val="ctr"/>
        <c:lblOffset val="100"/>
        <c:noMultiLvlLbl val="0"/>
      </c:catAx>
      <c:valAx>
        <c:axId val="41042688"/>
        <c:scaling>
          <c:orientation val="minMax"/>
        </c:scaling>
        <c:delete val="0"/>
        <c:axPos val="l"/>
        <c:majorGridlines/>
        <c:numFmt formatCode="General" sourceLinked="1"/>
        <c:majorTickMark val="out"/>
        <c:minorTickMark val="none"/>
        <c:tickLblPos val="nextTo"/>
        <c:crossAx val="40987648"/>
        <c:crosses val="autoZero"/>
        <c:crossBetween val="between"/>
      </c:valAx>
    </c:plotArea>
    <c:legend>
      <c:legendPos val="r"/>
      <c:layout>
        <c:manualLayout>
          <c:xMode val="edge"/>
          <c:yMode val="edge"/>
          <c:x val="0.55507195818379296"/>
          <c:y val="0.44661794027114099"/>
          <c:w val="0.10597480915237401"/>
          <c:h val="0.102189265663921"/>
        </c:manualLayout>
      </c:layout>
      <c:overlay val="0"/>
      <c:txPr>
        <a:bodyPr/>
        <a:lstStyle/>
        <a:p>
          <a:pPr>
            <a:defRPr sz="3200"/>
          </a:pPr>
          <a:endParaRPr lang="fr-FR"/>
        </a:p>
      </c:txPr>
    </c:legend>
    <c:plotVisOnly val="1"/>
    <c:dispBlanksAs val="gap"/>
    <c:showDLblsOverMax val="0"/>
  </c:chart>
  <c:txPr>
    <a:bodyPr/>
    <a:lstStyle/>
    <a:p>
      <a:pPr>
        <a:defRPr sz="1800"/>
      </a:pPr>
      <a:endParaRPr lang="fr-FR"/>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3.3828202974036402E-2"/>
          <c:y val="0.25480576211196798"/>
          <c:w val="0.43437435166871802"/>
          <c:h val="0.59507120236217204"/>
        </c:manualLayout>
      </c:layout>
      <c:bar3DChart>
        <c:barDir val="col"/>
        <c:grouping val="clustered"/>
        <c:varyColors val="0"/>
        <c:ser>
          <c:idx val="0"/>
          <c:order val="0"/>
          <c:tx>
            <c:strRef>
              <c:f>Feuil1!$B$1</c:f>
              <c:strCache>
                <c:ptCount val="1"/>
                <c:pt idx="0">
                  <c:v>2014-2015</c:v>
                </c:pt>
              </c:strCache>
            </c:strRef>
          </c:tx>
          <c:invertIfNegative val="0"/>
          <c:cat>
            <c:strRef>
              <c:f>Feuil1!$A$2</c:f>
              <c:strCache>
                <c:ptCount val="1"/>
                <c:pt idx="0">
                  <c:v>Nombre de participants et participantes</c:v>
                </c:pt>
              </c:strCache>
            </c:strRef>
          </c:cat>
          <c:val>
            <c:numRef>
              <c:f>Feuil1!$B$2</c:f>
              <c:numCache>
                <c:formatCode>General</c:formatCode>
                <c:ptCount val="1"/>
                <c:pt idx="0">
                  <c:v>1622</c:v>
                </c:pt>
              </c:numCache>
            </c:numRef>
          </c:val>
        </c:ser>
        <c:ser>
          <c:idx val="1"/>
          <c:order val="1"/>
          <c:tx>
            <c:strRef>
              <c:f>Feuil1!$C$1</c:f>
              <c:strCache>
                <c:ptCount val="1"/>
                <c:pt idx="0">
                  <c:v>2015-2016</c:v>
                </c:pt>
              </c:strCache>
            </c:strRef>
          </c:tx>
          <c:invertIfNegative val="0"/>
          <c:cat>
            <c:strRef>
              <c:f>Feuil1!$A$2</c:f>
              <c:strCache>
                <c:ptCount val="1"/>
                <c:pt idx="0">
                  <c:v>Nombre de participants et participantes</c:v>
                </c:pt>
              </c:strCache>
            </c:strRef>
          </c:cat>
          <c:val>
            <c:numRef>
              <c:f>Feuil1!$C$2</c:f>
              <c:numCache>
                <c:formatCode>General</c:formatCode>
                <c:ptCount val="1"/>
                <c:pt idx="0">
                  <c:v>2308</c:v>
                </c:pt>
              </c:numCache>
            </c:numRef>
          </c:val>
        </c:ser>
        <c:dLbls>
          <c:showLegendKey val="0"/>
          <c:showVal val="0"/>
          <c:showCatName val="0"/>
          <c:showSerName val="0"/>
          <c:showPercent val="0"/>
          <c:showBubbleSize val="0"/>
        </c:dLbls>
        <c:gapWidth val="150"/>
        <c:shape val="cylinder"/>
        <c:axId val="41085184"/>
        <c:axId val="41086976"/>
        <c:axId val="0"/>
      </c:bar3DChart>
      <c:catAx>
        <c:axId val="41085184"/>
        <c:scaling>
          <c:orientation val="minMax"/>
        </c:scaling>
        <c:delete val="0"/>
        <c:axPos val="b"/>
        <c:numFmt formatCode="General" sourceLinked="0"/>
        <c:majorTickMark val="out"/>
        <c:minorTickMark val="none"/>
        <c:tickLblPos val="nextTo"/>
        <c:txPr>
          <a:bodyPr/>
          <a:lstStyle/>
          <a:p>
            <a:pPr>
              <a:defRPr sz="4400"/>
            </a:pPr>
            <a:endParaRPr lang="fr-FR"/>
          </a:p>
        </c:txPr>
        <c:crossAx val="41086976"/>
        <c:crosses val="autoZero"/>
        <c:auto val="1"/>
        <c:lblAlgn val="ctr"/>
        <c:lblOffset val="100"/>
        <c:noMultiLvlLbl val="0"/>
      </c:catAx>
      <c:valAx>
        <c:axId val="41086976"/>
        <c:scaling>
          <c:orientation val="minMax"/>
        </c:scaling>
        <c:delete val="0"/>
        <c:axPos val="l"/>
        <c:majorGridlines/>
        <c:numFmt formatCode="General" sourceLinked="1"/>
        <c:majorTickMark val="out"/>
        <c:minorTickMark val="none"/>
        <c:tickLblPos val="nextTo"/>
        <c:crossAx val="41085184"/>
        <c:crosses val="autoZero"/>
        <c:crossBetween val="between"/>
      </c:valAx>
    </c:plotArea>
    <c:legend>
      <c:legendPos val="r"/>
      <c:layout>
        <c:manualLayout>
          <c:xMode val="edge"/>
          <c:yMode val="edge"/>
          <c:x val="0.53789774914994704"/>
          <c:y val="0.44569299647650601"/>
          <c:w val="0.11475953350933001"/>
          <c:h val="0.108614007046988"/>
        </c:manualLayout>
      </c:layout>
      <c:overlay val="0"/>
      <c:txPr>
        <a:bodyPr/>
        <a:lstStyle/>
        <a:p>
          <a:pPr>
            <a:defRPr sz="3600"/>
          </a:pPr>
          <a:endParaRPr lang="fr-FR"/>
        </a:p>
      </c:txPr>
    </c:legend>
    <c:plotVisOnly val="1"/>
    <c:dispBlanksAs val="gap"/>
    <c:showDLblsOverMax val="0"/>
  </c:chart>
  <c:txPr>
    <a:bodyPr/>
    <a:lstStyle/>
    <a:p>
      <a:pPr>
        <a:defRPr sz="1800"/>
      </a:pPr>
      <a:endParaRPr lang="fr-FR"/>
    </a:p>
  </c:txPr>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13.png"/></Relationships>
</file>

<file path=ppt/drawings/_rels/drawing2.xml.rels><?xml version="1.0" encoding="UTF-8" standalone="yes"?>
<Relationships xmlns="http://schemas.openxmlformats.org/package/2006/relationships"><Relationship Id="rId1" Type="http://schemas.openxmlformats.org/officeDocument/2006/relationships/image" Target="../media/image13.png"/></Relationships>
</file>

<file path=ppt/drawings/_rels/drawing4.xml.rels><?xml version="1.0" encoding="UTF-8" standalone="yes"?>
<Relationships xmlns="http://schemas.openxmlformats.org/package/2006/relationships"><Relationship Id="rId1" Type="http://schemas.openxmlformats.org/officeDocument/2006/relationships/image" Target="../media/image18.png"/></Relationships>
</file>

<file path=ppt/drawings/_rels/drawing5.xml.rels><?xml version="1.0" encoding="UTF-8" standalone="yes"?>
<Relationships xmlns="http://schemas.openxmlformats.org/package/2006/relationships"><Relationship Id="rId1" Type="http://schemas.openxmlformats.org/officeDocument/2006/relationships/image" Target="../media/image19.png"/></Relationships>
</file>

<file path=ppt/drawings/drawing1.xml><?xml version="1.0" encoding="utf-8"?>
<c:userShapes xmlns:c="http://schemas.openxmlformats.org/drawingml/2006/chart">
  <cdr:relSizeAnchor xmlns:cdr="http://schemas.openxmlformats.org/drawingml/2006/chartDrawing">
    <cdr:from>
      <cdr:x>0</cdr:x>
      <cdr:y>8.39016E-8</cdr:y>
    </cdr:from>
    <cdr:to>
      <cdr:x>1</cdr:x>
      <cdr:y>0.17725</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1"/>
          <a:ext cx="14809077" cy="2112578"/>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1</cdr:x>
      <cdr:y>0.18218</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15261020" cy="2286198"/>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0.01804</cdr:x>
      <cdr:y>0</cdr:y>
    </cdr:from>
    <cdr:to>
      <cdr:x>1</cdr:x>
      <cdr:y>0.17</cdr:y>
    </cdr:to>
    <cdr:sp macro="" textlink="">
      <cdr:nvSpPr>
        <cdr:cNvPr id="2" name="Title 1"/>
        <cdr:cNvSpPr>
          <a:spLocks xmlns:a="http://schemas.openxmlformats.org/drawingml/2006/main" noGrp="1"/>
        </cdr:cNvSpPr>
      </cdr:nvSpPr>
      <cdr:spPr>
        <a:xfrm xmlns:a="http://schemas.openxmlformats.org/drawingml/2006/main">
          <a:off x="252000" y="0"/>
          <a:ext cx="13716000" cy="2144110"/>
        </a:xfrm>
        <a:prstGeom xmlns:a="http://schemas.openxmlformats.org/drawingml/2006/main" prst="rect">
          <a:avLst/>
        </a:prstGeom>
      </cdr:spPr>
      <cdr:txBody>
        <a:bodyPr xmlns:a="http://schemas.openxmlformats.org/drawingml/2006/main" vert="horz" lIns="91440" tIns="45720" rIns="91440" bIns="45720" rtlCol="0" anchor="b">
          <a:normAutofit/>
        </a:bodyPr>
        <a:lstStyle xmlns:a="http://schemas.openxmlformats.org/drawingml/2006/main">
          <a:lvl1pPr algn="l" defTabSz="1828709" rtl="0" eaLnBrk="1" latinLnBrk="0" hangingPunct="1">
            <a:lnSpc>
              <a:spcPct val="90000"/>
            </a:lnSpc>
            <a:spcBef>
              <a:spcPct val="0"/>
            </a:spcBef>
            <a:buNone/>
            <a:defRPr sz="7200" b="1" i="0" kern="1200">
              <a:solidFill>
                <a:srgbClr val="C31A1A"/>
              </a:solidFill>
              <a:latin typeface="Calibri" charset="0"/>
              <a:ea typeface="Calibri" charset="0"/>
              <a:cs typeface="Calibri" charset="0"/>
            </a:defRPr>
          </a:lvl1pPr>
        </a:lstStyle>
        <a:p xmlns:a="http://schemas.openxmlformats.org/drawingml/2006/main">
          <a:r>
            <a:rPr lang="fr-CA" dirty="0">
              <a:solidFill>
                <a:srgbClr val="005EB8"/>
              </a:solidFill>
              <a:latin typeface="+mn-lt"/>
            </a:rPr>
            <a:t>Sondage– quelques chiffres- suite</a:t>
          </a:r>
          <a:endParaRPr lang="en-US" dirty="0">
            <a:solidFill>
              <a:srgbClr val="0070C0"/>
            </a:solidFill>
            <a:latin typeface="+mn-lt"/>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cdr:y>
    </cdr:from>
    <cdr:to>
      <cdr:x>0.7398</cdr:x>
      <cdr:y>0.26976</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16021677" cy="2995449"/>
        </a:xfrm>
        <a:prstGeom xmlns:a="http://schemas.openxmlformats.org/drawingml/2006/main" prst="rect">
          <a:avLst/>
        </a:prstGeom>
      </cdr:spPr>
    </cdr:pic>
  </cdr:relSizeAnchor>
</c:userShapes>
</file>

<file path=ppt/drawings/drawing5.xml><?xml version="1.0" encoding="utf-8"?>
<c:userShapes xmlns:c="http://schemas.openxmlformats.org/drawingml/2006/chart">
  <cdr:relSizeAnchor xmlns:cdr="http://schemas.openxmlformats.org/drawingml/2006/chartDrawing">
    <cdr:from>
      <cdr:x>0</cdr:x>
      <cdr:y>0</cdr:y>
    </cdr:from>
    <cdr:to>
      <cdr:x>0.71483</cdr:x>
      <cdr:y>0.22117</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16021677" cy="2560542"/>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3407"/>
          </a:xfrm>
          <a:prstGeom prst="rect">
            <a:avLst/>
          </a:prstGeom>
        </p:spPr>
        <p:txBody>
          <a:bodyPr vert="horz" lIns="91440" tIns="45720" rIns="91440" bIns="45720" rtlCol="0"/>
          <a:lstStyle>
            <a:lvl1pPr algn="r">
              <a:defRPr sz="1200"/>
            </a:lvl1pPr>
          </a:lstStyle>
          <a:p>
            <a:fld id="{6487E02A-8D68-2B44-AD9F-1B006019EE9F}" type="datetimeFigureOut">
              <a:rPr lang="en-US" smtClean="0"/>
              <a:t>9/21/2016</a:t>
            </a:fld>
            <a:endParaRPr lang="en-US"/>
          </a:p>
        </p:txBody>
      </p:sp>
      <p:sp>
        <p:nvSpPr>
          <p:cNvPr id="4" name="Slide Image Placeholder 3"/>
          <p:cNvSpPr>
            <a:spLocks noGrp="1" noRot="1" noChangeAspect="1"/>
          </p:cNvSpPr>
          <p:nvPr>
            <p:ph type="sldImg" idx="2"/>
          </p:nvPr>
        </p:nvSpPr>
        <p:spPr>
          <a:xfrm>
            <a:off x="735013" y="1154113"/>
            <a:ext cx="5540375" cy="31162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340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1440" tIns="45720" rIns="91440" bIns="45720" rtlCol="0" anchor="b"/>
          <a:lstStyle>
            <a:lvl1pPr algn="r">
              <a:defRPr sz="1200"/>
            </a:lvl1pPr>
          </a:lstStyle>
          <a:p>
            <a:fld id="{9D126AA0-6743-8146-B041-7A0ECEA974BA}" type="slidenum">
              <a:rPr lang="en-US" smtClean="0"/>
              <a:t>‹N°›</a:t>
            </a:fld>
            <a:endParaRPr lang="en-US"/>
          </a:p>
        </p:txBody>
      </p:sp>
    </p:spTree>
    <p:extLst>
      <p:ext uri="{BB962C8B-B14F-4D97-AF65-F5344CB8AC3E}">
        <p14:creationId xmlns:p14="http://schemas.microsoft.com/office/powerpoint/2010/main" val="627651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Background Image">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24382413" cy="13716000"/>
          </a:xfrm>
        </p:spPr>
        <p:txBody>
          <a:bodyPr>
            <a:normAutofit/>
          </a:bodyPr>
          <a:lstStyle>
            <a:lvl1pPr marL="0" indent="0">
              <a:buNone/>
              <a:defRPr sz="3200" b="0" i="0" baseline="0">
                <a:solidFill>
                  <a:schemeClr val="bg1">
                    <a:lumMod val="75000"/>
                  </a:schemeClr>
                </a:solidFill>
                <a:latin typeface="Whitney Light" charset="0"/>
                <a:ea typeface="Whitney Light" charset="0"/>
                <a:cs typeface="Whitney Light" charset="0"/>
              </a:defRPr>
            </a:lvl1pPr>
          </a:lstStyle>
          <a:p>
            <a:r>
              <a:rPr lang="en-US" dirty="0" smtClean="0"/>
              <a:t>Click to add full size background image</a:t>
            </a:r>
            <a:endParaRPr lang="en-US" dirty="0"/>
          </a:p>
        </p:txBody>
      </p:sp>
      <p:sp>
        <p:nvSpPr>
          <p:cNvPr id="2" name="Title 1"/>
          <p:cNvSpPr>
            <a:spLocks noGrp="1"/>
          </p:cNvSpPr>
          <p:nvPr>
            <p:ph type="ctrTitle"/>
          </p:nvPr>
        </p:nvSpPr>
        <p:spPr>
          <a:xfrm>
            <a:off x="3047802" y="2244726"/>
            <a:ext cx="18286810" cy="4775200"/>
          </a:xfrm>
        </p:spPr>
        <p:txBody>
          <a:bodyPr anchor="b">
            <a:normAutofit/>
          </a:bodyPr>
          <a:lstStyle>
            <a:lvl1pPr algn="ctr">
              <a:defRPr sz="11000" b="1" i="0">
                <a:solidFill>
                  <a:schemeClr val="bg1"/>
                </a:solidFill>
                <a:latin typeface="Whitney" charset="0"/>
                <a:ea typeface="Whitney" charset="0"/>
                <a:cs typeface="Whitney" charset="0"/>
              </a:defRPr>
            </a:lvl1pPr>
          </a:lstStyle>
          <a:p>
            <a:r>
              <a:rPr lang="fr-FR" smtClean="0"/>
              <a:t>Modifiez le style du titre</a:t>
            </a:r>
            <a:endParaRPr lang="en-US" dirty="0"/>
          </a:p>
        </p:txBody>
      </p:sp>
      <p:sp>
        <p:nvSpPr>
          <p:cNvPr id="3" name="Subtitle 2"/>
          <p:cNvSpPr>
            <a:spLocks noGrp="1"/>
          </p:cNvSpPr>
          <p:nvPr>
            <p:ph type="subTitle" idx="1"/>
          </p:nvPr>
        </p:nvSpPr>
        <p:spPr>
          <a:xfrm>
            <a:off x="3047802" y="7204076"/>
            <a:ext cx="18286810" cy="3311524"/>
          </a:xfrm>
        </p:spPr>
        <p:txBody>
          <a:bodyPr/>
          <a:lstStyle>
            <a:lvl1pPr marL="0" indent="0" algn="ctr">
              <a:buNone/>
              <a:defRPr sz="4800" b="0" i="0">
                <a:solidFill>
                  <a:schemeClr val="bg1"/>
                </a:solidFill>
                <a:latin typeface="Whitney Light" charset="0"/>
                <a:ea typeface="Whitney Light" charset="0"/>
                <a:cs typeface="Whitney Light" charset="0"/>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fr-FR" smtClean="0"/>
              <a:t>Modifiez le style des sous-titres du masque</a:t>
            </a:r>
            <a:endParaRPr lang="en-US" dirty="0"/>
          </a:p>
        </p:txBody>
      </p:sp>
    </p:spTree>
    <p:extLst>
      <p:ext uri="{BB962C8B-B14F-4D97-AF65-F5344CB8AC3E}">
        <p14:creationId xmlns:p14="http://schemas.microsoft.com/office/powerpoint/2010/main" val="12545008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663592" y="2602032"/>
            <a:ext cx="21029831" cy="5705474"/>
          </a:xfrm>
        </p:spPr>
        <p:txBody>
          <a:bodyPr anchor="b"/>
          <a:lstStyle>
            <a:lvl1pPr>
              <a:defRPr sz="11999">
                <a:solidFill>
                  <a:srgbClr val="C31A1A"/>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1663592" y="8584606"/>
            <a:ext cx="21029831" cy="3000374"/>
          </a:xfrm>
        </p:spPr>
        <p:txBody>
          <a:bodyPr/>
          <a:lstStyle>
            <a:lvl1pPr marL="0" indent="0">
              <a:buNone/>
              <a:defRPr sz="4800">
                <a:solidFill>
                  <a:schemeClr val="tx1">
                    <a:tint val="75000"/>
                  </a:schemeClr>
                </a:solidFill>
              </a:defRPr>
            </a:lvl1pPr>
            <a:lvl2pPr marL="914354" indent="0">
              <a:buNone/>
              <a:defRPr sz="40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fr-FR" smtClean="0"/>
              <a:t>Modifiez les styles du texte du masque</a:t>
            </a:r>
          </a:p>
        </p:txBody>
      </p:sp>
    </p:spTree>
    <p:extLst>
      <p:ext uri="{BB962C8B-B14F-4D97-AF65-F5344CB8AC3E}">
        <p14:creationId xmlns:p14="http://schemas.microsoft.com/office/powerpoint/2010/main" val="52159536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63592" y="2588177"/>
            <a:ext cx="21029831" cy="5705474"/>
          </a:xfrm>
        </p:spPr>
        <p:txBody>
          <a:bodyPr anchor="b"/>
          <a:lstStyle>
            <a:lvl1pPr>
              <a:defRPr sz="11999">
                <a:solidFill>
                  <a:srgbClr val="C31A1A"/>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1663593" y="8570751"/>
            <a:ext cx="18522480" cy="3000374"/>
          </a:xfrm>
        </p:spPr>
        <p:txBody>
          <a:bodyPr/>
          <a:lstStyle>
            <a:lvl1pPr marL="0" indent="0">
              <a:buNone/>
              <a:defRPr sz="4800">
                <a:solidFill>
                  <a:schemeClr val="tx1">
                    <a:tint val="75000"/>
                  </a:schemeClr>
                </a:solidFill>
              </a:defRPr>
            </a:lvl1pPr>
            <a:lvl2pPr marL="914354" indent="0">
              <a:buNone/>
              <a:defRPr sz="40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fr-FR" smtClean="0"/>
              <a:t>Modifiez les styles du texte du masque</a:t>
            </a:r>
          </a:p>
        </p:txBody>
      </p:sp>
    </p:spTree>
    <p:extLst>
      <p:ext uri="{BB962C8B-B14F-4D97-AF65-F5344CB8AC3E}">
        <p14:creationId xmlns:p14="http://schemas.microsoft.com/office/powerpoint/2010/main" val="33822837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lumns 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676291" y="3651250"/>
            <a:ext cx="10362526" cy="80835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12343596" y="3651250"/>
            <a:ext cx="10362526" cy="80835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extLst>
      <p:ext uri="{BB962C8B-B14F-4D97-AF65-F5344CB8AC3E}">
        <p14:creationId xmlns:p14="http://schemas.microsoft.com/office/powerpoint/2010/main" val="29470256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lumns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676291" y="3651250"/>
            <a:ext cx="10362526" cy="80835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12343596" y="3651250"/>
            <a:ext cx="10362526" cy="80835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extLst>
      <p:ext uri="{BB962C8B-B14F-4D97-AF65-F5344CB8AC3E}">
        <p14:creationId xmlns:p14="http://schemas.microsoft.com/office/powerpoint/2010/main" val="105087307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ingual Content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76292" y="730251"/>
            <a:ext cx="10362526" cy="2651126"/>
          </a:xfrm>
        </p:spPr>
        <p:txBody>
          <a:bodyPr/>
          <a:lstStyle>
            <a:lvl1pPr>
              <a:defRPr baseline="0"/>
            </a:lvl1pPr>
          </a:lstStyle>
          <a:p>
            <a:r>
              <a:rPr lang="en-US" dirty="0" smtClean="0"/>
              <a:t>English Titling Goes Here</a:t>
            </a:r>
            <a:endParaRPr lang="en-US" dirty="0"/>
          </a:p>
        </p:txBody>
      </p:sp>
      <p:sp>
        <p:nvSpPr>
          <p:cNvPr id="3" name="Content Placeholder 2"/>
          <p:cNvSpPr>
            <a:spLocks noGrp="1"/>
          </p:cNvSpPr>
          <p:nvPr>
            <p:ph sz="half" idx="1"/>
          </p:nvPr>
        </p:nvSpPr>
        <p:spPr>
          <a:xfrm>
            <a:off x="1676291" y="3651250"/>
            <a:ext cx="10362526" cy="80835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12343596" y="3651250"/>
            <a:ext cx="10362526" cy="80835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8" name="Text Placeholder 7"/>
          <p:cNvSpPr>
            <a:spLocks noGrp="1"/>
          </p:cNvSpPr>
          <p:nvPr>
            <p:ph type="body" sz="quarter" idx="10" hasCustomPrompt="1"/>
          </p:nvPr>
        </p:nvSpPr>
        <p:spPr>
          <a:xfrm>
            <a:off x="12343595" y="730250"/>
            <a:ext cx="10362527" cy="2651127"/>
          </a:xfrm>
        </p:spPr>
        <p:txBody>
          <a:bodyPr>
            <a:normAutofit/>
          </a:bodyPr>
          <a:lstStyle>
            <a:lvl1pPr marL="0" indent="0">
              <a:buNone/>
              <a:defRPr sz="9000" b="1" i="0">
                <a:solidFill>
                  <a:srgbClr val="C31A1A"/>
                </a:solidFill>
                <a:latin typeface="Calibri" charset="0"/>
                <a:ea typeface="Calibri" charset="0"/>
                <a:cs typeface="Calibri" charset="0"/>
              </a:defRPr>
            </a:lvl1pPr>
          </a:lstStyle>
          <a:p>
            <a:pPr lvl="0"/>
            <a:r>
              <a:rPr lang="en-US" dirty="0" smtClean="0"/>
              <a:t>French Titling Goes Here</a:t>
            </a:r>
            <a:endParaRPr lang="en-US" dirty="0"/>
          </a:p>
        </p:txBody>
      </p:sp>
    </p:spTree>
    <p:extLst>
      <p:ext uri="{BB962C8B-B14F-4D97-AF65-F5344CB8AC3E}">
        <p14:creationId xmlns:p14="http://schemas.microsoft.com/office/powerpoint/2010/main" val="77949410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ingual Content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76292" y="730251"/>
            <a:ext cx="10362526" cy="2651126"/>
          </a:xfrm>
        </p:spPr>
        <p:txBody>
          <a:bodyPr/>
          <a:lstStyle>
            <a:lvl1pPr>
              <a:defRPr baseline="0"/>
            </a:lvl1pPr>
          </a:lstStyle>
          <a:p>
            <a:r>
              <a:rPr lang="en-US" dirty="0" smtClean="0"/>
              <a:t>English Titling Goes Here</a:t>
            </a:r>
            <a:endParaRPr lang="en-US" dirty="0"/>
          </a:p>
        </p:txBody>
      </p:sp>
      <p:sp>
        <p:nvSpPr>
          <p:cNvPr id="3" name="Content Placeholder 2"/>
          <p:cNvSpPr>
            <a:spLocks noGrp="1"/>
          </p:cNvSpPr>
          <p:nvPr>
            <p:ph sz="half" idx="1"/>
          </p:nvPr>
        </p:nvSpPr>
        <p:spPr>
          <a:xfrm>
            <a:off x="1676291" y="3651250"/>
            <a:ext cx="10362526" cy="80835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12343596" y="3651250"/>
            <a:ext cx="10362526" cy="80835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8" name="Text Placeholder 7"/>
          <p:cNvSpPr>
            <a:spLocks noGrp="1"/>
          </p:cNvSpPr>
          <p:nvPr>
            <p:ph type="body" sz="quarter" idx="10" hasCustomPrompt="1"/>
          </p:nvPr>
        </p:nvSpPr>
        <p:spPr>
          <a:xfrm>
            <a:off x="12343595" y="730250"/>
            <a:ext cx="10362527" cy="2651127"/>
          </a:xfrm>
        </p:spPr>
        <p:txBody>
          <a:bodyPr>
            <a:normAutofit/>
          </a:bodyPr>
          <a:lstStyle>
            <a:lvl1pPr marL="0" indent="0">
              <a:buNone/>
              <a:defRPr sz="9000" b="1" i="0">
                <a:solidFill>
                  <a:srgbClr val="C31A1A"/>
                </a:solidFill>
                <a:latin typeface="Calibri" charset="0"/>
                <a:ea typeface="Calibri" charset="0"/>
                <a:cs typeface="Calibri" charset="0"/>
              </a:defRPr>
            </a:lvl1pPr>
          </a:lstStyle>
          <a:p>
            <a:pPr lvl="0"/>
            <a:r>
              <a:rPr lang="en-US" dirty="0" smtClean="0"/>
              <a:t>French Titling Goes Here</a:t>
            </a:r>
            <a:endParaRPr lang="en-US" dirty="0"/>
          </a:p>
        </p:txBody>
      </p:sp>
    </p:spTree>
    <p:extLst>
      <p:ext uri="{BB962C8B-B14F-4D97-AF65-F5344CB8AC3E}">
        <p14:creationId xmlns:p14="http://schemas.microsoft.com/office/powerpoint/2010/main" val="36121859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679467" y="730251"/>
            <a:ext cx="21029831" cy="2651126"/>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679467" y="3362326"/>
            <a:ext cx="10314903"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fr-FR" smtClean="0"/>
              <a:t>Modifiez les styles du texte du masque</a:t>
            </a:r>
          </a:p>
        </p:txBody>
      </p:sp>
      <p:sp>
        <p:nvSpPr>
          <p:cNvPr id="4" name="Content Placeholder 3"/>
          <p:cNvSpPr>
            <a:spLocks noGrp="1"/>
          </p:cNvSpPr>
          <p:nvPr>
            <p:ph sz="half" idx="2"/>
          </p:nvPr>
        </p:nvSpPr>
        <p:spPr>
          <a:xfrm>
            <a:off x="1679467" y="5010151"/>
            <a:ext cx="10314903" cy="676621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12343597" y="3362326"/>
            <a:ext cx="10365701"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fr-FR" smtClean="0"/>
              <a:t>Modifiez les styles du texte du masque</a:t>
            </a:r>
          </a:p>
        </p:txBody>
      </p:sp>
      <p:sp>
        <p:nvSpPr>
          <p:cNvPr id="6" name="Content Placeholder 5"/>
          <p:cNvSpPr>
            <a:spLocks noGrp="1"/>
          </p:cNvSpPr>
          <p:nvPr>
            <p:ph sz="quarter" idx="4"/>
          </p:nvPr>
        </p:nvSpPr>
        <p:spPr>
          <a:xfrm>
            <a:off x="12343597" y="5010150"/>
            <a:ext cx="10365701" cy="676621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extLst>
      <p:ext uri="{BB962C8B-B14F-4D97-AF65-F5344CB8AC3E}">
        <p14:creationId xmlns:p14="http://schemas.microsoft.com/office/powerpoint/2010/main" val="172695642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1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9467" y="730251"/>
            <a:ext cx="21029831" cy="2651126"/>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679467" y="3362326"/>
            <a:ext cx="10314903"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fr-FR" smtClean="0"/>
              <a:t>Modifiez les styles du texte du masque</a:t>
            </a:r>
          </a:p>
        </p:txBody>
      </p:sp>
      <p:sp>
        <p:nvSpPr>
          <p:cNvPr id="4" name="Content Placeholder 3"/>
          <p:cNvSpPr>
            <a:spLocks noGrp="1"/>
          </p:cNvSpPr>
          <p:nvPr>
            <p:ph sz="half" idx="2"/>
          </p:nvPr>
        </p:nvSpPr>
        <p:spPr>
          <a:xfrm>
            <a:off x="1679467" y="5010151"/>
            <a:ext cx="10314903" cy="676621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12343597" y="3362326"/>
            <a:ext cx="10365701"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fr-FR" smtClean="0"/>
              <a:t>Modifiez les styles du texte du masque</a:t>
            </a:r>
          </a:p>
        </p:txBody>
      </p:sp>
      <p:sp>
        <p:nvSpPr>
          <p:cNvPr id="6" name="Content Placeholder 5"/>
          <p:cNvSpPr>
            <a:spLocks noGrp="1"/>
          </p:cNvSpPr>
          <p:nvPr>
            <p:ph sz="quarter" idx="4"/>
          </p:nvPr>
        </p:nvSpPr>
        <p:spPr>
          <a:xfrm>
            <a:off x="12343597" y="5010150"/>
            <a:ext cx="10365701" cy="676621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extLst>
      <p:ext uri="{BB962C8B-B14F-4D97-AF65-F5344CB8AC3E}">
        <p14:creationId xmlns:p14="http://schemas.microsoft.com/office/powerpoint/2010/main" val="147806206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31A1A"/>
                </a:solidFill>
              </a:defRPr>
            </a:lvl1pPr>
          </a:lstStyle>
          <a:p>
            <a:r>
              <a:rPr lang="fr-FR" smtClean="0"/>
              <a:t>Modifiez le style du titre</a:t>
            </a:r>
            <a:endParaRPr lang="en-US" dirty="0"/>
          </a:p>
        </p:txBody>
      </p:sp>
    </p:spTree>
    <p:extLst>
      <p:ext uri="{BB962C8B-B14F-4D97-AF65-F5344CB8AC3E}">
        <p14:creationId xmlns:p14="http://schemas.microsoft.com/office/powerpoint/2010/main" val="33646578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31A1A"/>
                </a:solidFill>
              </a:defRPr>
            </a:lvl1pPr>
          </a:lstStyle>
          <a:p>
            <a:r>
              <a:rPr lang="fr-FR" smtClean="0"/>
              <a:t>Modifiez le style du titre</a:t>
            </a:r>
            <a:endParaRPr lang="en-US" dirty="0"/>
          </a:p>
        </p:txBody>
      </p:sp>
    </p:spTree>
    <p:extLst>
      <p:ext uri="{BB962C8B-B14F-4D97-AF65-F5344CB8AC3E}">
        <p14:creationId xmlns:p14="http://schemas.microsoft.com/office/powerpoint/2010/main" val="1996640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7802" y="2244726"/>
            <a:ext cx="18286810" cy="4775200"/>
          </a:xfrm>
        </p:spPr>
        <p:txBody>
          <a:bodyPr anchor="b">
            <a:normAutofit/>
          </a:bodyPr>
          <a:lstStyle>
            <a:lvl1pPr algn="ctr">
              <a:defRPr sz="11000">
                <a:solidFill>
                  <a:srgbClr val="C31A1A"/>
                </a:solidFill>
              </a:defRPr>
            </a:lvl1pPr>
          </a:lstStyle>
          <a:p>
            <a:r>
              <a:rPr lang="fr-FR" smtClean="0"/>
              <a:t>Modifiez le style du titre</a:t>
            </a:r>
            <a:endParaRPr lang="en-US" dirty="0"/>
          </a:p>
        </p:txBody>
      </p:sp>
      <p:sp>
        <p:nvSpPr>
          <p:cNvPr id="3" name="Subtitle 2"/>
          <p:cNvSpPr>
            <a:spLocks noGrp="1"/>
          </p:cNvSpPr>
          <p:nvPr>
            <p:ph type="subTitle" idx="1"/>
          </p:nvPr>
        </p:nvSpPr>
        <p:spPr>
          <a:xfrm>
            <a:off x="3047802" y="7204076"/>
            <a:ext cx="18286810" cy="3311524"/>
          </a:xfrm>
        </p:spPr>
        <p:txBody>
          <a:bodyPr/>
          <a:lstStyle>
            <a:lvl1pPr marL="0" indent="0" algn="ctr">
              <a:buNone/>
              <a:defRPr sz="4800"/>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fr-FR" smtClean="0"/>
              <a:t>Modifiez le style des sous-titres du masque</a:t>
            </a:r>
            <a:endParaRPr lang="en-US" dirty="0"/>
          </a:p>
        </p:txBody>
      </p:sp>
    </p:spTree>
    <p:extLst>
      <p:ext uri="{BB962C8B-B14F-4D97-AF65-F5344CB8AC3E}">
        <p14:creationId xmlns:p14="http://schemas.microsoft.com/office/powerpoint/2010/main" val="130345573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2" cy="3200400"/>
          </a:xfrm>
        </p:spPr>
        <p:txBody>
          <a:bodyPr anchor="b"/>
          <a:lstStyle>
            <a:lvl1pPr>
              <a:defRPr sz="6400"/>
            </a:lvl1pPr>
          </a:lstStyle>
          <a:p>
            <a:r>
              <a:rPr lang="fr-FR" smtClean="0"/>
              <a:t>Modifiez le style du titre</a:t>
            </a:r>
            <a:endParaRPr lang="en-US" dirty="0"/>
          </a:p>
        </p:txBody>
      </p:sp>
      <p:sp>
        <p:nvSpPr>
          <p:cNvPr id="3" name="Content Placeholder 2"/>
          <p:cNvSpPr>
            <a:spLocks noGrp="1"/>
          </p:cNvSpPr>
          <p:nvPr>
            <p:ph idx="1"/>
          </p:nvPr>
        </p:nvSpPr>
        <p:spPr>
          <a:xfrm>
            <a:off x="10365701" y="1974851"/>
            <a:ext cx="12343597"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fr-FR" smtClean="0"/>
              <a:t>Modifiez les styles du texte du masque</a:t>
            </a:r>
          </a:p>
        </p:txBody>
      </p:sp>
    </p:spTree>
    <p:extLst>
      <p:ext uri="{BB962C8B-B14F-4D97-AF65-F5344CB8AC3E}">
        <p14:creationId xmlns:p14="http://schemas.microsoft.com/office/powerpoint/2010/main" val="27872286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1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2" cy="3200400"/>
          </a:xfrm>
        </p:spPr>
        <p:txBody>
          <a:bodyPr anchor="b"/>
          <a:lstStyle>
            <a:lvl1pPr>
              <a:defRPr sz="6400"/>
            </a:lvl1pPr>
          </a:lstStyle>
          <a:p>
            <a:r>
              <a:rPr lang="fr-FR" smtClean="0"/>
              <a:t>Modifiez le style du titre</a:t>
            </a:r>
            <a:endParaRPr lang="en-US" dirty="0"/>
          </a:p>
        </p:txBody>
      </p:sp>
      <p:sp>
        <p:nvSpPr>
          <p:cNvPr id="3" name="Content Placeholder 2"/>
          <p:cNvSpPr>
            <a:spLocks noGrp="1"/>
          </p:cNvSpPr>
          <p:nvPr>
            <p:ph idx="1"/>
          </p:nvPr>
        </p:nvSpPr>
        <p:spPr>
          <a:xfrm>
            <a:off x="10365701" y="1974851"/>
            <a:ext cx="12343597"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fr-FR" smtClean="0"/>
              <a:t>Modifiez les styles du texte du masque</a:t>
            </a:r>
          </a:p>
        </p:txBody>
      </p:sp>
    </p:spTree>
    <p:extLst>
      <p:ext uri="{BB962C8B-B14F-4D97-AF65-F5344CB8AC3E}">
        <p14:creationId xmlns:p14="http://schemas.microsoft.com/office/powerpoint/2010/main" val="18808903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7802" y="2244726"/>
            <a:ext cx="18286810" cy="4775200"/>
          </a:xfrm>
        </p:spPr>
        <p:txBody>
          <a:bodyPr anchor="b">
            <a:normAutofit/>
          </a:bodyPr>
          <a:lstStyle>
            <a:lvl1pPr algn="ctr">
              <a:defRPr sz="11000">
                <a:solidFill>
                  <a:srgbClr val="C31A1A"/>
                </a:solidFill>
              </a:defRPr>
            </a:lvl1pPr>
          </a:lstStyle>
          <a:p>
            <a:r>
              <a:rPr lang="fr-FR" smtClean="0"/>
              <a:t>Modifiez le style du titre</a:t>
            </a:r>
            <a:endParaRPr lang="en-US" dirty="0"/>
          </a:p>
        </p:txBody>
      </p:sp>
      <p:sp>
        <p:nvSpPr>
          <p:cNvPr id="3" name="Subtitle 2"/>
          <p:cNvSpPr>
            <a:spLocks noGrp="1"/>
          </p:cNvSpPr>
          <p:nvPr>
            <p:ph type="subTitle" idx="1"/>
          </p:nvPr>
        </p:nvSpPr>
        <p:spPr>
          <a:xfrm>
            <a:off x="3047802" y="7204076"/>
            <a:ext cx="18286810" cy="3311524"/>
          </a:xfrm>
        </p:spPr>
        <p:txBody>
          <a:bodyPr/>
          <a:lstStyle>
            <a:lvl1pPr marL="0" indent="0" algn="ctr">
              <a:buNone/>
              <a:defRPr sz="4800"/>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fr-FR" smtClean="0"/>
              <a:t>Modifiez le style des sous-titres du masque</a:t>
            </a:r>
            <a:endParaRPr lang="en-US" dirty="0"/>
          </a:p>
        </p:txBody>
      </p:sp>
    </p:spTree>
    <p:extLst>
      <p:ext uri="{BB962C8B-B14F-4D97-AF65-F5344CB8AC3E}">
        <p14:creationId xmlns:p14="http://schemas.microsoft.com/office/powerpoint/2010/main" val="8851849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Third Image Righ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7200" y="1522800"/>
            <a:ext cx="13716000" cy="2667600"/>
          </a:xfrm>
        </p:spPr>
        <p:txBody>
          <a:bodyPr anchor="b">
            <a:normAutofit/>
          </a:bodyPr>
          <a:lstStyle>
            <a:lvl1pPr>
              <a:defRPr sz="7200">
                <a:solidFill>
                  <a:srgbClr val="C31A1A"/>
                </a:solidFill>
              </a:defRPr>
            </a:lvl1pPr>
          </a:lstStyle>
          <a:p>
            <a:r>
              <a:rPr lang="fr-FR" smtClean="0"/>
              <a:t>Modifiez le style du titre</a:t>
            </a:r>
            <a:endParaRPr lang="en-US" dirty="0"/>
          </a:p>
        </p:txBody>
      </p:sp>
      <p:sp>
        <p:nvSpPr>
          <p:cNvPr id="3" name="Picture Placeholder 2"/>
          <p:cNvSpPr>
            <a:spLocks noGrp="1"/>
          </p:cNvSpPr>
          <p:nvPr>
            <p:ph type="pic" idx="1"/>
          </p:nvPr>
        </p:nvSpPr>
        <p:spPr>
          <a:xfrm>
            <a:off x="16254413" y="0"/>
            <a:ext cx="8128000" cy="13716000"/>
          </a:xfrm>
        </p:spPr>
        <p:txBody>
          <a:bodyPr anchor="t">
            <a:normAutofit/>
          </a:bodyPr>
          <a:lstStyle>
            <a:lvl1pPr marL="0" indent="0">
              <a:buNone/>
              <a:defRPr sz="2800">
                <a:solidFill>
                  <a:schemeClr val="bg1">
                    <a:lumMod val="75000"/>
                  </a:schemeClr>
                </a:solidFill>
              </a:defRPr>
            </a:lvl1pPr>
            <a:lvl2pPr marL="914354" indent="0">
              <a:buNone/>
              <a:defRPr sz="5600"/>
            </a:lvl2pPr>
            <a:lvl3pPr marL="1828709" indent="0">
              <a:buNone/>
              <a:defRPr sz="4800"/>
            </a:lvl3pPr>
            <a:lvl4pPr marL="2743063" indent="0">
              <a:buNone/>
              <a:defRPr sz="4000"/>
            </a:lvl4pPr>
            <a:lvl5pPr marL="3657417" indent="0">
              <a:buNone/>
              <a:defRPr sz="4000"/>
            </a:lvl5pPr>
            <a:lvl6pPr marL="4571771" indent="0">
              <a:buNone/>
              <a:defRPr sz="4000"/>
            </a:lvl6pPr>
            <a:lvl7pPr marL="5486126" indent="0">
              <a:buNone/>
              <a:defRPr sz="4000"/>
            </a:lvl7pPr>
            <a:lvl8pPr marL="6400480" indent="0">
              <a:buNone/>
              <a:defRPr sz="4000"/>
            </a:lvl8pPr>
            <a:lvl9pPr marL="7314834" indent="0">
              <a:buNone/>
              <a:defRPr sz="4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67200" y="4481355"/>
            <a:ext cx="13716000" cy="7747200"/>
          </a:xfrm>
        </p:spPr>
        <p:txBody>
          <a:bodyPr>
            <a:normAutofit/>
          </a:bodyPr>
          <a:lstStyle>
            <a:lvl1pPr marL="0" indent="0">
              <a:buNone/>
              <a:defRPr sz="48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fr-FR" smtClean="0"/>
              <a:t>Modifiez les styles du texte du masque</a:t>
            </a:r>
          </a:p>
        </p:txBody>
      </p:sp>
    </p:spTree>
    <p:extLst>
      <p:ext uri="{BB962C8B-B14F-4D97-AF65-F5344CB8AC3E}">
        <p14:creationId xmlns:p14="http://schemas.microsoft.com/office/powerpoint/2010/main" val="23366512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Third Image Lef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96000" y="1522800"/>
            <a:ext cx="13716000" cy="2667600"/>
          </a:xfrm>
        </p:spPr>
        <p:txBody>
          <a:bodyPr anchor="b">
            <a:normAutofit/>
          </a:bodyPr>
          <a:lstStyle>
            <a:lvl1pPr>
              <a:defRPr sz="7200">
                <a:solidFill>
                  <a:srgbClr val="C31A1A"/>
                </a:solidFill>
              </a:defRPr>
            </a:lvl1pPr>
          </a:lstStyle>
          <a:p>
            <a:r>
              <a:rPr lang="fr-FR" smtClean="0"/>
              <a:t>Modifiez le style du titre</a:t>
            </a:r>
            <a:endParaRPr lang="en-US" dirty="0"/>
          </a:p>
        </p:txBody>
      </p:sp>
      <p:sp>
        <p:nvSpPr>
          <p:cNvPr id="3" name="Picture Placeholder 2"/>
          <p:cNvSpPr>
            <a:spLocks noGrp="1"/>
          </p:cNvSpPr>
          <p:nvPr>
            <p:ph type="pic" idx="1"/>
          </p:nvPr>
        </p:nvSpPr>
        <p:spPr>
          <a:xfrm>
            <a:off x="0" y="0"/>
            <a:ext cx="8128000" cy="13716000"/>
          </a:xfrm>
        </p:spPr>
        <p:txBody>
          <a:bodyPr anchor="t">
            <a:normAutofit/>
          </a:bodyPr>
          <a:lstStyle>
            <a:lvl1pPr marL="0" indent="0">
              <a:buNone/>
              <a:defRPr sz="2800">
                <a:solidFill>
                  <a:schemeClr val="bg1">
                    <a:lumMod val="75000"/>
                  </a:schemeClr>
                </a:solidFill>
              </a:defRPr>
            </a:lvl1pPr>
            <a:lvl2pPr marL="914354" indent="0">
              <a:buNone/>
              <a:defRPr sz="5600"/>
            </a:lvl2pPr>
            <a:lvl3pPr marL="1828709" indent="0">
              <a:buNone/>
              <a:defRPr sz="4800"/>
            </a:lvl3pPr>
            <a:lvl4pPr marL="2743063" indent="0">
              <a:buNone/>
              <a:defRPr sz="4000"/>
            </a:lvl4pPr>
            <a:lvl5pPr marL="3657417" indent="0">
              <a:buNone/>
              <a:defRPr sz="4000"/>
            </a:lvl5pPr>
            <a:lvl6pPr marL="4571771" indent="0">
              <a:buNone/>
              <a:defRPr sz="4000"/>
            </a:lvl6pPr>
            <a:lvl7pPr marL="5486126" indent="0">
              <a:buNone/>
              <a:defRPr sz="4000"/>
            </a:lvl7pPr>
            <a:lvl8pPr marL="6400480" indent="0">
              <a:buNone/>
              <a:defRPr sz="4000"/>
            </a:lvl8pPr>
            <a:lvl9pPr marL="7314834" indent="0">
              <a:buNone/>
              <a:defRPr sz="4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9396000" y="4481355"/>
            <a:ext cx="13716000" cy="7747200"/>
          </a:xfrm>
        </p:spPr>
        <p:txBody>
          <a:bodyPr>
            <a:normAutofit/>
          </a:bodyPr>
          <a:lstStyle>
            <a:lvl1pPr marL="0" indent="0">
              <a:buNone/>
              <a:defRPr sz="48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fr-FR" smtClean="0"/>
              <a:t>Modifiez les styles du texte du masque</a:t>
            </a:r>
          </a:p>
        </p:txBody>
      </p:sp>
    </p:spTree>
    <p:extLst>
      <p:ext uri="{BB962C8B-B14F-4D97-AF65-F5344CB8AC3E}">
        <p14:creationId xmlns:p14="http://schemas.microsoft.com/office/powerpoint/2010/main" val="136730066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Half Width Image Righ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7200" y="1522800"/>
            <a:ext cx="9903600" cy="2667600"/>
          </a:xfrm>
        </p:spPr>
        <p:txBody>
          <a:bodyPr anchor="b"/>
          <a:lstStyle>
            <a:lvl1pPr>
              <a:defRPr sz="6400">
                <a:solidFill>
                  <a:srgbClr val="C31A1A"/>
                </a:solidFill>
              </a:defRPr>
            </a:lvl1pPr>
          </a:lstStyle>
          <a:p>
            <a:r>
              <a:rPr lang="fr-FR" smtClean="0"/>
              <a:t>Modifiez le style du titre</a:t>
            </a:r>
            <a:endParaRPr lang="en-US" dirty="0"/>
          </a:p>
        </p:txBody>
      </p:sp>
      <p:sp>
        <p:nvSpPr>
          <p:cNvPr id="3" name="Picture Placeholder 2"/>
          <p:cNvSpPr>
            <a:spLocks noGrp="1"/>
          </p:cNvSpPr>
          <p:nvPr>
            <p:ph type="pic" idx="1"/>
          </p:nvPr>
        </p:nvSpPr>
        <p:spPr>
          <a:xfrm>
            <a:off x="12189213" y="0"/>
            <a:ext cx="12193200" cy="13716000"/>
          </a:xfrm>
        </p:spPr>
        <p:txBody>
          <a:bodyPr anchor="t">
            <a:normAutofit/>
          </a:bodyPr>
          <a:lstStyle>
            <a:lvl1pPr marL="0" indent="0">
              <a:buNone/>
              <a:defRPr sz="2800">
                <a:solidFill>
                  <a:schemeClr val="bg1">
                    <a:lumMod val="75000"/>
                  </a:schemeClr>
                </a:solidFill>
              </a:defRPr>
            </a:lvl1pPr>
            <a:lvl2pPr marL="914354" indent="0">
              <a:buNone/>
              <a:defRPr sz="5600"/>
            </a:lvl2pPr>
            <a:lvl3pPr marL="1828709" indent="0">
              <a:buNone/>
              <a:defRPr sz="4800"/>
            </a:lvl3pPr>
            <a:lvl4pPr marL="2743063" indent="0">
              <a:buNone/>
              <a:defRPr sz="4000"/>
            </a:lvl4pPr>
            <a:lvl5pPr marL="3657417" indent="0">
              <a:buNone/>
              <a:defRPr sz="4000"/>
            </a:lvl5pPr>
            <a:lvl6pPr marL="4571771" indent="0">
              <a:buNone/>
              <a:defRPr sz="4000"/>
            </a:lvl6pPr>
            <a:lvl7pPr marL="5486126" indent="0">
              <a:buNone/>
              <a:defRPr sz="4000"/>
            </a:lvl7pPr>
            <a:lvl8pPr marL="6400480" indent="0">
              <a:buNone/>
              <a:defRPr sz="4000"/>
            </a:lvl8pPr>
            <a:lvl9pPr marL="7314834" indent="0">
              <a:buNone/>
              <a:defRPr sz="4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67200" y="4481355"/>
            <a:ext cx="9903600" cy="7747200"/>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fr-FR" smtClean="0"/>
              <a:t>Modifiez les styles du texte du masque</a:t>
            </a:r>
          </a:p>
        </p:txBody>
      </p:sp>
    </p:spTree>
    <p:extLst>
      <p:ext uri="{BB962C8B-B14F-4D97-AF65-F5344CB8AC3E}">
        <p14:creationId xmlns:p14="http://schemas.microsoft.com/office/powerpoint/2010/main" val="8457286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Half Width Image Lef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208400" y="1522800"/>
            <a:ext cx="9903600" cy="2667600"/>
          </a:xfrm>
        </p:spPr>
        <p:txBody>
          <a:bodyPr anchor="b"/>
          <a:lstStyle>
            <a:lvl1pPr>
              <a:defRPr sz="6400">
                <a:solidFill>
                  <a:srgbClr val="C31A1A"/>
                </a:solidFill>
              </a:defRPr>
            </a:lvl1pPr>
          </a:lstStyle>
          <a:p>
            <a:r>
              <a:rPr lang="fr-FR" smtClean="0"/>
              <a:t>Modifiez le style du titre</a:t>
            </a:r>
            <a:endParaRPr lang="en-US" dirty="0"/>
          </a:p>
        </p:txBody>
      </p:sp>
      <p:sp>
        <p:nvSpPr>
          <p:cNvPr id="3" name="Picture Placeholder 2"/>
          <p:cNvSpPr>
            <a:spLocks noGrp="1"/>
          </p:cNvSpPr>
          <p:nvPr>
            <p:ph type="pic" idx="1" hasCustomPrompt="1"/>
          </p:nvPr>
        </p:nvSpPr>
        <p:spPr>
          <a:xfrm>
            <a:off x="0" y="0"/>
            <a:ext cx="12193200" cy="13716000"/>
          </a:xfrm>
        </p:spPr>
        <p:txBody>
          <a:bodyPr anchor="t">
            <a:normAutofit/>
          </a:bodyPr>
          <a:lstStyle>
            <a:lvl1pPr marL="0" indent="0">
              <a:buNone/>
              <a:defRPr sz="2800">
                <a:solidFill>
                  <a:schemeClr val="bg1">
                    <a:lumMod val="75000"/>
                  </a:schemeClr>
                </a:solidFill>
              </a:defRPr>
            </a:lvl1pPr>
            <a:lvl2pPr marL="914354" indent="0">
              <a:buNone/>
              <a:defRPr sz="5600"/>
            </a:lvl2pPr>
            <a:lvl3pPr marL="1828709" indent="0">
              <a:buNone/>
              <a:defRPr sz="4800"/>
            </a:lvl3pPr>
            <a:lvl4pPr marL="2743063" indent="0">
              <a:buNone/>
              <a:defRPr sz="4000"/>
            </a:lvl4pPr>
            <a:lvl5pPr marL="3657417" indent="0">
              <a:buNone/>
              <a:defRPr sz="4000"/>
            </a:lvl5pPr>
            <a:lvl6pPr marL="4571771" indent="0">
              <a:buNone/>
              <a:defRPr sz="4000"/>
            </a:lvl6pPr>
            <a:lvl7pPr marL="5486126" indent="0">
              <a:buNone/>
              <a:defRPr sz="4000"/>
            </a:lvl7pPr>
            <a:lvl8pPr marL="6400480" indent="0">
              <a:buNone/>
              <a:defRPr sz="4000"/>
            </a:lvl8pPr>
            <a:lvl9pPr marL="7314834" indent="0">
              <a:buNone/>
              <a:defRPr sz="4000"/>
            </a:lvl9pPr>
          </a:lstStyle>
          <a:p>
            <a:r>
              <a:rPr lang="en-US" dirty="0" smtClean="0"/>
              <a:t>Drag picture to placeholder or click icon to add </a:t>
            </a:r>
            <a:endParaRPr lang="en-US" dirty="0"/>
          </a:p>
        </p:txBody>
      </p:sp>
      <p:sp>
        <p:nvSpPr>
          <p:cNvPr id="4" name="Text Placeholder 3"/>
          <p:cNvSpPr>
            <a:spLocks noGrp="1"/>
          </p:cNvSpPr>
          <p:nvPr>
            <p:ph type="body" sz="half" idx="2"/>
          </p:nvPr>
        </p:nvSpPr>
        <p:spPr>
          <a:xfrm>
            <a:off x="13208400" y="4481355"/>
            <a:ext cx="9903600" cy="7747200"/>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fr-FR" smtClean="0"/>
              <a:t>Modifiez les styles du texte du masque</a:t>
            </a:r>
          </a:p>
        </p:txBody>
      </p:sp>
    </p:spTree>
    <p:extLst>
      <p:ext uri="{BB962C8B-B14F-4D97-AF65-F5344CB8AC3E}">
        <p14:creationId xmlns:p14="http://schemas.microsoft.com/office/powerpoint/2010/main" val="5662790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re et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31A1A"/>
                </a:solidFill>
              </a:defRPr>
            </a:lvl1pPr>
          </a:lstStyle>
          <a:p>
            <a:r>
              <a:rPr lang="fr-FR" smtClean="0"/>
              <a:t>Modifiez le style du titre</a:t>
            </a:r>
            <a:endParaRPr lang="en-US" dirty="0"/>
          </a:p>
        </p:txBody>
      </p:sp>
      <p:sp>
        <p:nvSpPr>
          <p:cNvPr id="3" name="Content Placeholder 2"/>
          <p:cNvSpPr>
            <a:spLocks noGrp="1"/>
          </p:cNvSpPr>
          <p:nvPr>
            <p:ph idx="1"/>
          </p:nvPr>
        </p:nvSpPr>
        <p:spPr>
          <a:xfrm>
            <a:off x="1676291" y="3651250"/>
            <a:ext cx="21029831" cy="80835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extLst>
      <p:ext uri="{BB962C8B-B14F-4D97-AF65-F5344CB8AC3E}">
        <p14:creationId xmlns:p14="http://schemas.microsoft.com/office/powerpoint/2010/main" val="3500521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31A1A"/>
                </a:solidFill>
              </a:defRPr>
            </a:lvl1pPr>
          </a:lstStyle>
          <a:p>
            <a:r>
              <a:rPr lang="fr-FR" smtClean="0"/>
              <a:t>Modifiez le style du titre</a:t>
            </a:r>
            <a:endParaRPr lang="en-US" dirty="0"/>
          </a:p>
        </p:txBody>
      </p:sp>
      <p:sp>
        <p:nvSpPr>
          <p:cNvPr id="3" name="Content Placeholder 2"/>
          <p:cNvSpPr>
            <a:spLocks noGrp="1"/>
          </p:cNvSpPr>
          <p:nvPr>
            <p:ph idx="1"/>
          </p:nvPr>
        </p:nvSpPr>
        <p:spPr>
          <a:xfrm>
            <a:off x="1676291" y="3651250"/>
            <a:ext cx="21029831" cy="80835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extLst>
      <p:ext uri="{BB962C8B-B14F-4D97-AF65-F5344CB8AC3E}">
        <p14:creationId xmlns:p14="http://schemas.microsoft.com/office/powerpoint/2010/main" val="3797859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291" y="730251"/>
            <a:ext cx="21029831" cy="2651126"/>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676291" y="3651250"/>
            <a:ext cx="21029831" cy="808355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extLst>
      <p:ext uri="{BB962C8B-B14F-4D97-AF65-F5344CB8AC3E}">
        <p14:creationId xmlns:p14="http://schemas.microsoft.com/office/powerpoint/2010/main" val="304089172"/>
      </p:ext>
    </p:extLst>
  </p:cSld>
  <p:clrMap bg1="lt1" tx1="dk1" bg2="lt2" tx2="dk2" accent1="accent1" accent2="accent2" accent3="accent3" accent4="accent4" accent5="accent5" accent6="accent6" hlink="hlink" folHlink="folHlink"/>
  <p:sldLayoutIdLst>
    <p:sldLayoutId id="2147483670" r:id="rId1"/>
    <p:sldLayoutId id="2147483659" r:id="rId2"/>
    <p:sldLayoutId id="2147483674" r:id="rId3"/>
    <p:sldLayoutId id="2147483667" r:id="rId4"/>
    <p:sldLayoutId id="2147483673" r:id="rId5"/>
    <p:sldLayoutId id="2147483671" r:id="rId6"/>
    <p:sldLayoutId id="2147483672" r:id="rId7"/>
    <p:sldLayoutId id="2147483660" r:id="rId8"/>
    <p:sldLayoutId id="2147483675" r:id="rId9"/>
    <p:sldLayoutId id="2147483661" r:id="rId10"/>
    <p:sldLayoutId id="2147483676" r:id="rId11"/>
    <p:sldLayoutId id="2147483662" r:id="rId12"/>
    <p:sldLayoutId id="2147483677" r:id="rId13"/>
    <p:sldLayoutId id="2147483681" r:id="rId14"/>
    <p:sldLayoutId id="2147483682" r:id="rId15"/>
    <p:sldLayoutId id="2147483663" r:id="rId16"/>
    <p:sldLayoutId id="2147483678" r:id="rId17"/>
    <p:sldLayoutId id="2147483664" r:id="rId18"/>
    <p:sldLayoutId id="2147483679" r:id="rId19"/>
    <p:sldLayoutId id="2147483666" r:id="rId20"/>
    <p:sldLayoutId id="2147483680" r:id="rId21"/>
  </p:sldLayoutIdLst>
  <p:timing>
    <p:tnLst>
      <p:par>
        <p:cTn id="1" dur="indefinite" restart="never" nodeType="tmRoot"/>
      </p:par>
    </p:tnLst>
  </p:timing>
  <p:txStyles>
    <p:titleStyle>
      <a:lvl1pPr algn="l" defTabSz="1828709" rtl="0" eaLnBrk="1" latinLnBrk="0" hangingPunct="1">
        <a:lnSpc>
          <a:spcPct val="90000"/>
        </a:lnSpc>
        <a:spcBef>
          <a:spcPct val="0"/>
        </a:spcBef>
        <a:buNone/>
        <a:defRPr sz="9000" b="1" i="0" kern="1200">
          <a:solidFill>
            <a:srgbClr val="C31A1A"/>
          </a:solidFill>
          <a:latin typeface="Calibri" charset="0"/>
          <a:ea typeface="Calibri" charset="0"/>
          <a:cs typeface="Calibri" charset="0"/>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b="0" i="0" kern="1200">
          <a:solidFill>
            <a:schemeClr val="tx1"/>
          </a:solidFill>
          <a:latin typeface="Calibri Light" charset="0"/>
          <a:ea typeface="Calibri Light" charset="0"/>
          <a:cs typeface="Calibri Light" charset="0"/>
        </a:defRPr>
      </a:lvl1pPr>
      <a:lvl2pPr marL="1371531" indent="-457177" algn="l" defTabSz="1828709" rtl="0" eaLnBrk="1" latinLnBrk="0" hangingPunct="1">
        <a:lnSpc>
          <a:spcPct val="90000"/>
        </a:lnSpc>
        <a:spcBef>
          <a:spcPts val="1000"/>
        </a:spcBef>
        <a:buFont typeface="Arial" panose="020B0604020202020204" pitchFamily="34" charset="0"/>
        <a:buChar char="•"/>
        <a:defRPr sz="4800" b="0" i="0" kern="1200">
          <a:solidFill>
            <a:schemeClr val="tx1"/>
          </a:solidFill>
          <a:latin typeface="Calibri Light" charset="0"/>
          <a:ea typeface="Calibri Light" charset="0"/>
          <a:cs typeface="Calibri Light" charset="0"/>
        </a:defRPr>
      </a:lvl2pPr>
      <a:lvl3pPr marL="2285886" indent="-457177" algn="l" defTabSz="1828709" rtl="0" eaLnBrk="1" latinLnBrk="0" hangingPunct="1">
        <a:lnSpc>
          <a:spcPct val="90000"/>
        </a:lnSpc>
        <a:spcBef>
          <a:spcPts val="1000"/>
        </a:spcBef>
        <a:buFont typeface="Arial" panose="020B0604020202020204" pitchFamily="34" charset="0"/>
        <a:buChar char="•"/>
        <a:defRPr sz="4000" b="0" i="0" kern="1200">
          <a:solidFill>
            <a:schemeClr val="tx1"/>
          </a:solidFill>
          <a:latin typeface="Calibri Light" charset="0"/>
          <a:ea typeface="Calibri Light" charset="0"/>
          <a:cs typeface="Calibri Light" charset="0"/>
        </a:defRPr>
      </a:lvl3pPr>
      <a:lvl4pPr marL="3200240" indent="-457177" algn="l" defTabSz="1828709" rtl="0" eaLnBrk="1" latinLnBrk="0" hangingPunct="1">
        <a:lnSpc>
          <a:spcPct val="90000"/>
        </a:lnSpc>
        <a:spcBef>
          <a:spcPts val="1000"/>
        </a:spcBef>
        <a:buFont typeface="Arial" panose="020B0604020202020204" pitchFamily="34" charset="0"/>
        <a:buChar char="•"/>
        <a:defRPr sz="3600" b="0" i="0" kern="1200">
          <a:solidFill>
            <a:schemeClr val="tx1"/>
          </a:solidFill>
          <a:latin typeface="Calibri Light" charset="0"/>
          <a:ea typeface="Calibri Light" charset="0"/>
          <a:cs typeface="Calibri Light" charset="0"/>
        </a:defRPr>
      </a:lvl4pPr>
      <a:lvl5pPr marL="4114594" indent="-457177" algn="l" defTabSz="1828709" rtl="0" eaLnBrk="1" latinLnBrk="0" hangingPunct="1">
        <a:lnSpc>
          <a:spcPct val="90000"/>
        </a:lnSpc>
        <a:spcBef>
          <a:spcPts val="1000"/>
        </a:spcBef>
        <a:buFont typeface="Arial" panose="020B0604020202020204" pitchFamily="34" charset="0"/>
        <a:buChar char="•"/>
        <a:defRPr sz="3600" b="0" i="0" kern="1200">
          <a:solidFill>
            <a:schemeClr val="tx1"/>
          </a:solidFill>
          <a:latin typeface="Calibri Light" charset="0"/>
          <a:ea typeface="Calibri Light" charset="0"/>
          <a:cs typeface="Calibri Light"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11.jp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2.jp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20.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2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2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2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chart" Target="../charts/chart1.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chart" Target="../charts/char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chart" Target="../charts/chart3.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chart" Target="../charts/chart4.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chart" Target="../charts/chart5.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8.xml"/><Relationship Id="rId1" Type="http://schemas.openxmlformats.org/officeDocument/2006/relationships/tags" Target="../tags/tag3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8.xml"/><Relationship Id="rId1" Type="http://schemas.openxmlformats.org/officeDocument/2006/relationships/tags" Target="../tags/tag38.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8.xml"/><Relationship Id="rId1" Type="http://schemas.openxmlformats.org/officeDocument/2006/relationships/tags" Target="../tags/tag39.xml"/></Relationships>
</file>

<file path=ppt/slides/_rels/slide26.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image" Target="../media/image21.jp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20.png"/><Relationship Id="rId5" Type="http://schemas.openxmlformats.org/officeDocument/2006/relationships/image" Target="../media/image4.png"/><Relationship Id="rId4"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0.xml"/><Relationship Id="rId1" Type="http://schemas.openxmlformats.org/officeDocument/2006/relationships/tags" Target="../tags/tag43.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6.jp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8.xml"/><Relationship Id="rId1" Type="http://schemas.openxmlformats.org/officeDocument/2006/relationships/tags" Target="../tags/tag6.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8.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8.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8.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8.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custDataLst>
              <p:tags r:id="rId1"/>
            </p:custDataLst>
          </p:nvPr>
        </p:nvSpPr>
        <p:spPr>
          <a:xfrm>
            <a:off x="3047802" y="315309"/>
            <a:ext cx="18286810" cy="11319643"/>
          </a:xfrm>
        </p:spPr>
        <p:txBody>
          <a:bodyPr>
            <a:normAutofit fontScale="90000"/>
          </a:bodyPr>
          <a:lstStyle/>
          <a:p>
            <a:r>
              <a:rPr lang="en-CA" b="0" dirty="0" smtClean="0">
                <a:latin typeface="+mn-lt"/>
                <a:cs typeface="Verdana"/>
              </a:rPr>
              <a:t/>
            </a:r>
            <a:br>
              <a:rPr lang="en-CA" b="0" dirty="0" smtClean="0">
                <a:latin typeface="+mn-lt"/>
                <a:cs typeface="Verdana"/>
              </a:rPr>
            </a:br>
            <a:r>
              <a:rPr lang="en-CA" b="0" dirty="0">
                <a:latin typeface="+mn-lt"/>
                <a:cs typeface="Verdana"/>
              </a:rPr>
              <a:t/>
            </a:r>
            <a:br>
              <a:rPr lang="en-CA" b="0" dirty="0">
                <a:latin typeface="+mn-lt"/>
                <a:cs typeface="Verdana"/>
              </a:rPr>
            </a:br>
            <a:r>
              <a:rPr lang="en-CA" b="0" dirty="0" smtClean="0">
                <a:latin typeface="+mn-lt"/>
                <a:cs typeface="Verdana"/>
              </a:rPr>
              <a:t/>
            </a:r>
            <a:br>
              <a:rPr lang="en-CA" b="0" dirty="0" smtClean="0">
                <a:latin typeface="+mn-lt"/>
                <a:cs typeface="Verdana"/>
              </a:rPr>
            </a:br>
            <a:r>
              <a:rPr lang="en-CA" b="0" dirty="0" smtClean="0">
                <a:latin typeface="+mn-lt"/>
                <a:cs typeface="Verdana"/>
              </a:rPr>
              <a:t>Rapport </a:t>
            </a:r>
            <a:r>
              <a:rPr lang="en-CA" b="0" dirty="0">
                <a:latin typeface="+mn-lt"/>
                <a:cs typeface="Verdana"/>
              </a:rPr>
              <a:t>du </a:t>
            </a:r>
            <a:r>
              <a:rPr lang="fr-CA" b="0" dirty="0" smtClean="0">
                <a:latin typeface="+mn-lt"/>
                <a:cs typeface="Verdana"/>
              </a:rPr>
              <a:t>directeur</a:t>
            </a:r>
            <a:r>
              <a:rPr lang="en-CA" b="0" dirty="0" smtClean="0">
                <a:latin typeface="+mn-lt"/>
                <a:cs typeface="Verdana"/>
              </a:rPr>
              <a:t> </a:t>
            </a:r>
            <a:r>
              <a:rPr lang="fr-CA" b="0" dirty="0" smtClean="0">
                <a:latin typeface="+mn-lt"/>
                <a:cs typeface="Verdana"/>
              </a:rPr>
              <a:t>québécois</a:t>
            </a:r>
            <a:r>
              <a:rPr lang="en-CA" b="0" dirty="0">
                <a:latin typeface="+mn-lt"/>
                <a:cs typeface="Verdana"/>
              </a:rPr>
              <a:t/>
            </a:r>
            <a:br>
              <a:rPr lang="en-CA" b="0" dirty="0">
                <a:latin typeface="+mn-lt"/>
                <a:cs typeface="Verdana"/>
              </a:rPr>
            </a:br>
            <a:r>
              <a:rPr lang="en-CA" b="0" dirty="0">
                <a:latin typeface="+mn-lt"/>
                <a:cs typeface="Verdana"/>
              </a:rPr>
              <a:t>Renaud </a:t>
            </a:r>
            <a:r>
              <a:rPr lang="en-CA" b="0" dirty="0" smtClean="0">
                <a:latin typeface="+mn-lt"/>
                <a:cs typeface="Verdana"/>
              </a:rPr>
              <a:t>Gagné</a:t>
            </a:r>
            <a:br>
              <a:rPr lang="en-CA" b="0" dirty="0" smtClean="0">
                <a:latin typeface="+mn-lt"/>
                <a:cs typeface="Verdana"/>
              </a:rPr>
            </a:br>
            <a:r>
              <a:rPr lang="en-CA" b="0" dirty="0" smtClean="0">
                <a:latin typeface="+mn-lt"/>
                <a:cs typeface="Verdana"/>
              </a:rPr>
              <a:t/>
            </a:r>
            <a:br>
              <a:rPr lang="en-CA" b="0" dirty="0" smtClean="0">
                <a:latin typeface="+mn-lt"/>
                <a:cs typeface="Verdana"/>
              </a:rPr>
            </a:br>
            <a:r>
              <a:rPr lang="en-CA" b="0" dirty="0">
                <a:latin typeface="+mn-lt"/>
                <a:cs typeface="Verdana"/>
              </a:rPr>
              <a:t/>
            </a:r>
            <a:br>
              <a:rPr lang="en-CA" b="0" dirty="0">
                <a:latin typeface="+mn-lt"/>
                <a:cs typeface="Verdana"/>
              </a:rPr>
            </a:br>
            <a:r>
              <a:rPr lang="fr-CA" sz="7300" dirty="0" smtClean="0">
                <a:latin typeface="Whitney"/>
                <a:cs typeface="Whitney"/>
              </a:rPr>
              <a:t>Congrès</a:t>
            </a:r>
            <a:r>
              <a:rPr lang="en-CA" sz="7300" dirty="0" smtClean="0">
                <a:latin typeface="Whitney"/>
                <a:cs typeface="Whitney"/>
              </a:rPr>
              <a:t> </a:t>
            </a:r>
            <a:r>
              <a:rPr lang="fr-CA" sz="7300" dirty="0">
                <a:latin typeface="Whitney"/>
                <a:cs typeface="Whitney"/>
              </a:rPr>
              <a:t>d’Unifor</a:t>
            </a:r>
            <a:r>
              <a:rPr lang="en-CA" sz="7300" dirty="0">
                <a:latin typeface="Whitney"/>
                <a:cs typeface="Whitney"/>
              </a:rPr>
              <a:t>, 23 </a:t>
            </a:r>
            <a:r>
              <a:rPr lang="fr-CA" sz="7300" dirty="0">
                <a:latin typeface="Whitney"/>
                <a:cs typeface="Whitney"/>
              </a:rPr>
              <a:t>août</a:t>
            </a:r>
            <a:r>
              <a:rPr lang="en-CA" sz="7300" dirty="0">
                <a:latin typeface="Whitney"/>
                <a:cs typeface="Whitney"/>
              </a:rPr>
              <a:t> </a:t>
            </a:r>
            <a:r>
              <a:rPr lang="en-CA" sz="7300" dirty="0" smtClean="0">
                <a:latin typeface="Whitney"/>
                <a:cs typeface="Whitney"/>
              </a:rPr>
              <a:t>2016, </a:t>
            </a:r>
            <a:r>
              <a:rPr lang="en-CA" sz="7300" dirty="0">
                <a:latin typeface="Whitney"/>
                <a:cs typeface="Whitney"/>
              </a:rPr>
              <a:t>Ottawa</a:t>
            </a:r>
            <a:r>
              <a:rPr lang="en-US" dirty="0">
                <a:latin typeface="Calibri Light" charset="0"/>
                <a:ea typeface="Calibri Light" charset="0"/>
                <a:cs typeface="Calibri Light" charset="0"/>
              </a:rPr>
              <a:t/>
            </a:r>
            <a:br>
              <a:rPr lang="en-US" dirty="0">
                <a:latin typeface="Calibri Light" charset="0"/>
                <a:ea typeface="Calibri Light" charset="0"/>
                <a:cs typeface="Calibri Light" charset="0"/>
              </a:rPr>
            </a:br>
            <a:endParaRPr lang="en-US" dirty="0">
              <a:latin typeface="+mn-lt"/>
              <a:ea typeface="Calibri" charset="0"/>
              <a:cs typeface="Calibri" charset="0"/>
            </a:endParaRPr>
          </a:p>
        </p:txBody>
      </p:sp>
    </p:spTree>
    <p:extLst>
      <p:ext uri="{BB962C8B-B14F-4D97-AF65-F5344CB8AC3E}">
        <p14:creationId xmlns:p14="http://schemas.microsoft.com/office/powerpoint/2010/main" val="12540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1676291" y="599090"/>
            <a:ext cx="12926400" cy="10499834"/>
          </a:xfrm>
        </p:spPr>
        <p:txBody>
          <a:bodyPr>
            <a:normAutofit/>
          </a:bodyPr>
          <a:lstStyle/>
          <a:p>
            <a:pPr marL="0" lvl="0" indent="0">
              <a:buNone/>
            </a:pPr>
            <a:r>
              <a:rPr lang="fr-CA" sz="7200" b="1" dirty="0">
                <a:solidFill>
                  <a:srgbClr val="0070C0"/>
                </a:solidFill>
                <a:latin typeface="Calibri" panose="020F0502020204030204" pitchFamily="34" charset="0"/>
              </a:rPr>
              <a:t>Campagnes de lobby au Québec</a:t>
            </a:r>
            <a:endParaRPr lang="fr-CA" sz="7200" b="1" dirty="0" smtClean="0">
              <a:latin typeface="Calibri" panose="020F0502020204030204" pitchFamily="34" charset="0"/>
            </a:endParaRPr>
          </a:p>
          <a:p>
            <a:pPr marL="0" lvl="0" indent="0">
              <a:buNone/>
            </a:pPr>
            <a:r>
              <a:rPr lang="fr-CA" b="1" dirty="0" smtClean="0"/>
              <a:t/>
            </a:r>
            <a:br>
              <a:rPr lang="fr-CA" b="1" dirty="0" smtClean="0"/>
            </a:br>
            <a:r>
              <a:rPr lang="fr-CA" b="1" dirty="0" smtClean="0"/>
              <a:t>Campagne </a:t>
            </a:r>
            <a:r>
              <a:rPr lang="fr-CA" b="1" dirty="0"/>
              <a:t>en santé et sécurité </a:t>
            </a:r>
          </a:p>
          <a:p>
            <a:pPr marL="0" lvl="0" indent="0">
              <a:buNone/>
            </a:pPr>
            <a:r>
              <a:rPr lang="fr-CA" b="1" dirty="0"/>
              <a:t>Au Québec, chaque vie est prioritaire !</a:t>
            </a:r>
          </a:p>
          <a:p>
            <a:pPr marL="0" lvl="0" indent="0">
              <a:buNone/>
            </a:pPr>
            <a:r>
              <a:rPr lang="fr-CA" sz="6000" dirty="0"/>
              <a:t>Rappel de la campagne</a:t>
            </a:r>
          </a:p>
          <a:p>
            <a:pPr marL="0" lvl="0" indent="0">
              <a:buNone/>
            </a:pPr>
            <a:r>
              <a:rPr lang="fr-CA" sz="6000" dirty="0"/>
              <a:t>Le travail se poursuit: au sein </a:t>
            </a:r>
            <a:r>
              <a:rPr lang="fr-CA" sz="6000" dirty="0" smtClean="0"/>
              <a:t/>
            </a:r>
            <a:br>
              <a:rPr lang="fr-CA" sz="6000" dirty="0" smtClean="0"/>
            </a:br>
            <a:r>
              <a:rPr lang="fr-CA" sz="6000" dirty="0" smtClean="0"/>
              <a:t>du </a:t>
            </a:r>
            <a:r>
              <a:rPr lang="fr-CA" sz="6000" dirty="0"/>
              <a:t>Conseil consultatif sur le </a:t>
            </a:r>
            <a:r>
              <a:rPr lang="fr-CA" sz="6000" dirty="0" smtClean="0"/>
              <a:t/>
            </a:r>
            <a:br>
              <a:rPr lang="fr-CA" sz="6000" dirty="0" smtClean="0"/>
            </a:br>
            <a:r>
              <a:rPr lang="fr-CA" sz="6000" dirty="0" smtClean="0"/>
              <a:t>travail </a:t>
            </a:r>
            <a:r>
              <a:rPr lang="fr-CA" sz="6000" dirty="0"/>
              <a:t>et la main d’œuvre </a:t>
            </a:r>
            <a:r>
              <a:rPr lang="fr-CA" sz="6000" dirty="0" smtClean="0"/>
              <a:t/>
            </a:r>
            <a:br>
              <a:rPr lang="fr-CA" sz="6000" dirty="0" smtClean="0"/>
            </a:br>
            <a:r>
              <a:rPr lang="fr-CA" sz="6000" dirty="0" smtClean="0"/>
              <a:t>(</a:t>
            </a:r>
            <a:r>
              <a:rPr lang="fr-CA" sz="6000" dirty="0"/>
              <a:t>CCTM) et pour la signature </a:t>
            </a:r>
            <a:r>
              <a:rPr lang="fr-CA" sz="6000" dirty="0" smtClean="0"/>
              <a:t/>
            </a:r>
            <a:br>
              <a:rPr lang="fr-CA" sz="6000" dirty="0" smtClean="0"/>
            </a:br>
            <a:r>
              <a:rPr lang="fr-CA" sz="6000" dirty="0" smtClean="0"/>
              <a:t>de </a:t>
            </a:r>
            <a:r>
              <a:rPr lang="fr-CA" sz="6000" dirty="0"/>
              <a:t>la pétition</a:t>
            </a:r>
            <a:r>
              <a:rPr lang="fr-CA" sz="6000" b="1" dirty="0"/>
              <a:t> </a:t>
            </a:r>
          </a:p>
          <a:p>
            <a:endParaRPr lang="en-US" dirty="0"/>
          </a:p>
        </p:txBody>
      </p:sp>
      <p:pic>
        <p:nvPicPr>
          <p:cNvPr id="4" name="Image 3"/>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12202511" y="3381377"/>
            <a:ext cx="10768480" cy="5998452"/>
          </a:xfrm>
          <a:prstGeom prst="rect">
            <a:avLst/>
          </a:prstGeom>
        </p:spPr>
      </p:pic>
      <p:sp>
        <p:nvSpPr>
          <p:cNvPr id="5" name="Content Placeholder 2"/>
          <p:cNvSpPr txBox="1">
            <a:spLocks/>
          </p:cNvSpPr>
          <p:nvPr>
            <p:custDataLst>
              <p:tags r:id="rId3"/>
            </p:custDataLst>
          </p:nvPr>
        </p:nvSpPr>
        <p:spPr>
          <a:xfrm>
            <a:off x="2648499" y="10625960"/>
            <a:ext cx="19707004" cy="1608082"/>
          </a:xfrm>
          <a:prstGeom prst="rect">
            <a:avLst/>
          </a:prstGeom>
        </p:spPr>
        <p:txBody>
          <a:bodyPr vert="horz" lIns="91440" tIns="45720" rIns="91440" bIns="45720" rtlCol="0">
            <a:norm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b="0" i="0" kern="1200">
                <a:solidFill>
                  <a:schemeClr val="tx1"/>
                </a:solidFill>
                <a:latin typeface="Calibri Light" charset="0"/>
                <a:ea typeface="Calibri Light" charset="0"/>
                <a:cs typeface="Calibri Light" charset="0"/>
              </a:defRPr>
            </a:lvl1pPr>
            <a:lvl2pPr marL="1371531" indent="-457177" algn="l" defTabSz="1828709" rtl="0" eaLnBrk="1" latinLnBrk="0" hangingPunct="1">
              <a:lnSpc>
                <a:spcPct val="90000"/>
              </a:lnSpc>
              <a:spcBef>
                <a:spcPts val="1000"/>
              </a:spcBef>
              <a:buFont typeface="Arial" panose="020B0604020202020204" pitchFamily="34" charset="0"/>
              <a:buChar char="•"/>
              <a:defRPr sz="4800" b="0" i="0" kern="1200">
                <a:solidFill>
                  <a:schemeClr val="tx1"/>
                </a:solidFill>
                <a:latin typeface="Calibri Light" charset="0"/>
                <a:ea typeface="Calibri Light" charset="0"/>
                <a:cs typeface="Calibri Light" charset="0"/>
              </a:defRPr>
            </a:lvl2pPr>
            <a:lvl3pPr marL="2285886" indent="-457177" algn="l" defTabSz="1828709" rtl="0" eaLnBrk="1" latinLnBrk="0" hangingPunct="1">
              <a:lnSpc>
                <a:spcPct val="90000"/>
              </a:lnSpc>
              <a:spcBef>
                <a:spcPts val="1000"/>
              </a:spcBef>
              <a:buFont typeface="Arial" panose="020B0604020202020204" pitchFamily="34" charset="0"/>
              <a:buChar char="•"/>
              <a:defRPr sz="4000" b="0" i="0" kern="1200">
                <a:solidFill>
                  <a:schemeClr val="tx1"/>
                </a:solidFill>
                <a:latin typeface="Calibri Light" charset="0"/>
                <a:ea typeface="Calibri Light" charset="0"/>
                <a:cs typeface="Calibri Light" charset="0"/>
              </a:defRPr>
            </a:lvl3pPr>
            <a:lvl4pPr marL="3200240" indent="-457177" algn="l" defTabSz="1828709" rtl="0" eaLnBrk="1" latinLnBrk="0" hangingPunct="1">
              <a:lnSpc>
                <a:spcPct val="90000"/>
              </a:lnSpc>
              <a:spcBef>
                <a:spcPts val="1000"/>
              </a:spcBef>
              <a:buFont typeface="Arial" panose="020B0604020202020204" pitchFamily="34" charset="0"/>
              <a:buChar char="•"/>
              <a:defRPr sz="3600" b="0" i="0" kern="1200">
                <a:solidFill>
                  <a:schemeClr val="tx1"/>
                </a:solidFill>
                <a:latin typeface="Calibri Light" charset="0"/>
                <a:ea typeface="Calibri Light" charset="0"/>
                <a:cs typeface="Calibri Light" charset="0"/>
              </a:defRPr>
            </a:lvl4pPr>
            <a:lvl5pPr marL="4114594" indent="-457177" algn="l" defTabSz="1828709" rtl="0" eaLnBrk="1" latinLnBrk="0" hangingPunct="1">
              <a:lnSpc>
                <a:spcPct val="90000"/>
              </a:lnSpc>
              <a:spcBef>
                <a:spcPts val="1000"/>
              </a:spcBef>
              <a:buFont typeface="Arial" panose="020B0604020202020204" pitchFamily="34" charset="0"/>
              <a:buChar char="•"/>
              <a:defRPr sz="3600" b="0" i="0" kern="1200">
                <a:solidFill>
                  <a:schemeClr val="tx1"/>
                </a:solidFill>
                <a:latin typeface="Calibri Light" charset="0"/>
                <a:ea typeface="Calibri Light" charset="0"/>
                <a:cs typeface="Calibri Light"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en-US" sz="8000" b="1" dirty="0"/>
              <a:t>c</a:t>
            </a:r>
            <a:r>
              <a:rPr lang="en-US" sz="8000" b="1" dirty="0" smtClean="0"/>
              <a:t>haqueviecompte.com</a:t>
            </a:r>
            <a:endParaRPr lang="en-US" sz="8000" b="1" dirty="0"/>
          </a:p>
        </p:txBody>
      </p:sp>
    </p:spTree>
    <p:extLst>
      <p:ext uri="{BB962C8B-B14F-4D97-AF65-F5344CB8AC3E}">
        <p14:creationId xmlns:p14="http://schemas.microsoft.com/office/powerpoint/2010/main" val="2578003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4" name="Image 3"/>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1676291" y="516877"/>
            <a:ext cx="13767713" cy="3134373"/>
          </a:xfrm>
          <a:prstGeom prst="rect">
            <a:avLst/>
          </a:prstGeom>
        </p:spPr>
      </p:pic>
      <p:sp>
        <p:nvSpPr>
          <p:cNvPr id="5" name="Content Placeholder 1"/>
          <p:cNvSpPr>
            <a:spLocks noGrp="1"/>
          </p:cNvSpPr>
          <p:nvPr>
            <p:ph idx="1"/>
            <p:custDataLst>
              <p:tags r:id="rId2"/>
            </p:custDataLst>
          </p:nvPr>
        </p:nvSpPr>
        <p:spPr>
          <a:xfrm>
            <a:off x="1676291" y="3651250"/>
            <a:ext cx="9895599" cy="8083550"/>
          </a:xfrm>
        </p:spPr>
        <p:txBody>
          <a:bodyPr>
            <a:normAutofit lnSpcReduction="10000"/>
          </a:bodyPr>
          <a:lstStyle/>
          <a:p>
            <a:pPr marL="0" indent="0">
              <a:buNone/>
            </a:pPr>
            <a:r>
              <a:rPr lang="fr-CA" sz="5400" dirty="0" smtClean="0">
                <a:latin typeface="+mn-lt"/>
              </a:rPr>
              <a:t>Équilibre menacé dans les</a:t>
            </a:r>
          </a:p>
          <a:p>
            <a:pPr marL="0" indent="0">
              <a:buNone/>
            </a:pPr>
            <a:r>
              <a:rPr lang="fr-CA" sz="5400" dirty="0" smtClean="0">
                <a:latin typeface="+mn-lt"/>
              </a:rPr>
              <a:t>relations de travail au sein des municipalités au Québec.</a:t>
            </a:r>
          </a:p>
          <a:p>
            <a:pPr marL="0" indent="0">
              <a:buNone/>
            </a:pPr>
            <a:r>
              <a:rPr lang="fr-CA" sz="5400" dirty="0" smtClean="0">
                <a:latin typeface="+mn-lt"/>
              </a:rPr>
              <a:t>Menace de permettre aux villes d’imposer les conditions de travail</a:t>
            </a:r>
          </a:p>
          <a:p>
            <a:pPr marL="0" indent="0">
              <a:buNone/>
            </a:pPr>
            <a:r>
              <a:rPr lang="fr-CA" sz="5400" dirty="0" smtClean="0">
                <a:latin typeface="+mn-lt"/>
              </a:rPr>
              <a:t>Campagne FTQ et SCFP</a:t>
            </a:r>
          </a:p>
          <a:p>
            <a:pPr marL="0" indent="0">
              <a:buNone/>
            </a:pPr>
            <a:r>
              <a:rPr lang="fr-CA" sz="5400" dirty="0" smtClean="0">
                <a:latin typeface="+mn-lt"/>
              </a:rPr>
              <a:t>Manifestation le </a:t>
            </a:r>
            <a:r>
              <a:rPr lang="fr-CA" sz="5400" b="1" dirty="0" smtClean="0">
                <a:latin typeface="+mn-lt"/>
              </a:rPr>
              <a:t>12 mai dernier </a:t>
            </a:r>
            <a:r>
              <a:rPr lang="fr-CA" sz="5400" dirty="0" smtClean="0">
                <a:latin typeface="+mn-lt"/>
              </a:rPr>
              <a:t>à Québec </a:t>
            </a:r>
          </a:p>
          <a:p>
            <a:pPr marL="0" indent="0">
              <a:buNone/>
            </a:pPr>
            <a:r>
              <a:rPr lang="fr-CA" sz="5400" dirty="0" smtClean="0">
                <a:latin typeface="+mn-lt"/>
              </a:rPr>
              <a:t>Autres actions à l’automne – à suivre!</a:t>
            </a:r>
          </a:p>
          <a:p>
            <a:endParaRPr lang="en-US" dirty="0">
              <a:solidFill>
                <a:schemeClr val="tx1">
                  <a:lumMod val="65000"/>
                  <a:lumOff val="35000"/>
                </a:schemeClr>
              </a:solidFill>
            </a:endParaRPr>
          </a:p>
        </p:txBody>
      </p:sp>
      <p:pic>
        <p:nvPicPr>
          <p:cNvPr id="6" name="Image 5"/>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12738538" y="3651249"/>
            <a:ext cx="10712979" cy="8034735"/>
          </a:xfrm>
          <a:prstGeom prst="rect">
            <a:avLst/>
          </a:prstGeom>
        </p:spPr>
      </p:pic>
    </p:spTree>
    <p:extLst>
      <p:ext uri="{BB962C8B-B14F-4D97-AF65-F5344CB8AC3E}">
        <p14:creationId xmlns:p14="http://schemas.microsoft.com/office/powerpoint/2010/main" val="7098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1676291" y="599090"/>
            <a:ext cx="21029831" cy="10738649"/>
          </a:xfrm>
        </p:spPr>
        <p:txBody>
          <a:bodyPr>
            <a:normAutofit fontScale="92500" lnSpcReduction="20000"/>
          </a:bodyPr>
          <a:lstStyle/>
          <a:p>
            <a:pPr marL="457200" lvl="1" indent="0">
              <a:buNone/>
            </a:pPr>
            <a:r>
              <a:rPr lang="fr-CA" sz="10400" b="1" dirty="0">
                <a:solidFill>
                  <a:srgbClr val="0070C0"/>
                </a:solidFill>
                <a:latin typeface="Calibri" panose="020F0502020204030204" pitchFamily="34" charset="0"/>
              </a:rPr>
              <a:t>Et plusieurs autres</a:t>
            </a:r>
            <a:endParaRPr lang="en-US" sz="10400" b="1" dirty="0" smtClean="0">
              <a:solidFill>
                <a:srgbClr val="005EB8"/>
              </a:solidFill>
              <a:latin typeface="Calibri" panose="020F0502020204030204" pitchFamily="34" charset="0"/>
              <a:cs typeface="Lato Bold"/>
            </a:endParaRPr>
          </a:p>
          <a:p>
            <a:pPr marL="457200" lvl="1" indent="0">
              <a:buNone/>
            </a:pPr>
            <a:endParaRPr lang="en-US" sz="5400" b="1" dirty="0">
              <a:solidFill>
                <a:srgbClr val="005EB8"/>
              </a:solidFill>
              <a:cs typeface="Lato Bold"/>
            </a:endParaRPr>
          </a:p>
          <a:p>
            <a:pPr marL="457200" lvl="1" indent="0">
              <a:buNone/>
            </a:pPr>
            <a:r>
              <a:rPr lang="en-US" sz="5400" b="1" dirty="0" smtClean="0">
                <a:solidFill>
                  <a:srgbClr val="005EB8"/>
                </a:solidFill>
                <a:cs typeface="Lato Bold"/>
              </a:rPr>
              <a:t>Minimum </a:t>
            </a:r>
            <a:r>
              <a:rPr lang="en-US" sz="5400" b="1" dirty="0">
                <a:solidFill>
                  <a:srgbClr val="005EB8"/>
                </a:solidFill>
                <a:cs typeface="Lato Bold"/>
              </a:rPr>
              <a:t>15 $</a:t>
            </a:r>
          </a:p>
          <a:p>
            <a:pPr marL="457200" lvl="1" indent="0">
              <a:buNone/>
            </a:pPr>
            <a:r>
              <a:rPr lang="fr-CA" sz="5400" dirty="0" smtClean="0"/>
              <a:t>Campagne de la FTQ à l’instar du reste du Canada</a:t>
            </a:r>
          </a:p>
          <a:p>
            <a:pPr marL="457200" lvl="1" indent="0">
              <a:buNone/>
            </a:pPr>
            <a:endParaRPr lang="fr-CA" sz="5400" b="1" dirty="0" smtClean="0">
              <a:solidFill>
                <a:srgbClr val="005EB8"/>
              </a:solidFill>
            </a:endParaRPr>
          </a:p>
          <a:p>
            <a:pPr marL="457200" lvl="1" indent="0">
              <a:buNone/>
            </a:pPr>
            <a:endParaRPr lang="en-US" sz="5400" b="1" dirty="0">
              <a:solidFill>
                <a:srgbClr val="005EB8"/>
              </a:solidFill>
            </a:endParaRPr>
          </a:p>
          <a:p>
            <a:pPr marL="457200" lvl="1" indent="0">
              <a:buNone/>
            </a:pPr>
            <a:endParaRPr lang="en-US" sz="5400" b="1" dirty="0">
              <a:solidFill>
                <a:srgbClr val="005EB8"/>
              </a:solidFill>
            </a:endParaRPr>
          </a:p>
          <a:p>
            <a:pPr marL="457200" lvl="1" indent="0">
              <a:buNone/>
            </a:pPr>
            <a:endParaRPr lang="en-US" sz="5400" b="1" dirty="0" smtClean="0">
              <a:solidFill>
                <a:srgbClr val="005EB8"/>
              </a:solidFill>
            </a:endParaRPr>
          </a:p>
          <a:p>
            <a:pPr marL="457200" lvl="1" indent="0">
              <a:buNone/>
            </a:pPr>
            <a:endParaRPr lang="fr-CA" sz="5400" b="1" dirty="0" smtClean="0">
              <a:solidFill>
                <a:srgbClr val="005EB8"/>
              </a:solidFill>
            </a:endParaRPr>
          </a:p>
          <a:p>
            <a:pPr marL="457200" lvl="1" indent="0">
              <a:buNone/>
            </a:pPr>
            <a:r>
              <a:rPr lang="fr-CA" sz="5400" b="1" dirty="0" smtClean="0">
                <a:solidFill>
                  <a:srgbClr val="005EB8"/>
                </a:solidFill>
              </a:rPr>
              <a:t>Campagne contre les régimes de retraite à deux vitesses </a:t>
            </a:r>
          </a:p>
          <a:p>
            <a:pPr marL="457200" lvl="1" indent="0">
              <a:buNone/>
            </a:pPr>
            <a:r>
              <a:rPr lang="fr-CA" sz="5400" dirty="0" smtClean="0"/>
              <a:t>À bâtir !</a:t>
            </a:r>
          </a:p>
          <a:p>
            <a:pPr marL="457200" lvl="1" indent="0">
              <a:buNone/>
            </a:pPr>
            <a:r>
              <a:rPr lang="fr-CA" sz="5400" b="1" dirty="0" smtClean="0">
                <a:solidFill>
                  <a:srgbClr val="005EB8"/>
                </a:solidFill>
                <a:cs typeface="Lato Bold"/>
              </a:rPr>
              <a:t>L’assurance-emploi, c’est pour tout le monde! </a:t>
            </a:r>
          </a:p>
          <a:p>
            <a:pPr marL="457200" lvl="1" indent="0">
              <a:buNone/>
            </a:pPr>
            <a:r>
              <a:rPr lang="fr-CA" sz="5400" b="1" dirty="0" smtClean="0">
                <a:solidFill>
                  <a:srgbClr val="005EB8"/>
                </a:solidFill>
                <a:cs typeface="Lato Bold"/>
              </a:rPr>
              <a:t>Campagnes nationales comme celle sur les transferts en santé ou l’Accord Trans pacifique.</a:t>
            </a:r>
          </a:p>
          <a:p>
            <a:pPr marL="457200" lvl="1" indent="0">
              <a:buNone/>
            </a:pPr>
            <a:r>
              <a:rPr lang="fr-CA" sz="5400" b="1" dirty="0" smtClean="0"/>
              <a:t>Etc.</a:t>
            </a:r>
          </a:p>
          <a:p>
            <a:endParaRPr lang="en-US" dirty="0"/>
          </a:p>
        </p:txBody>
      </p:sp>
      <p:pic>
        <p:nvPicPr>
          <p:cNvPr id="6" name="Image 5"/>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6274675" y="4067504"/>
            <a:ext cx="14188966" cy="2534778"/>
          </a:xfrm>
          <a:prstGeom prst="rect">
            <a:avLst/>
          </a:prstGeom>
        </p:spPr>
      </p:pic>
    </p:spTree>
    <p:extLst>
      <p:ext uri="{BB962C8B-B14F-4D97-AF65-F5344CB8AC3E}">
        <p14:creationId xmlns:p14="http://schemas.microsoft.com/office/powerpoint/2010/main" val="97566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custDataLst>
              <p:tags r:id="rId1"/>
            </p:custDataLst>
          </p:nvPr>
        </p:nvSpPr>
        <p:spPr>
          <a:xfrm>
            <a:off x="1676290" y="599091"/>
            <a:ext cx="21029831" cy="11135710"/>
          </a:xfrm>
        </p:spPr>
        <p:txBody>
          <a:bodyPr>
            <a:normAutofit/>
          </a:bodyPr>
          <a:lstStyle/>
          <a:p>
            <a:pPr marL="0" indent="0" algn="just">
              <a:buNone/>
            </a:pPr>
            <a:r>
              <a:rPr lang="fr-CA" sz="9600" b="1" dirty="0">
                <a:solidFill>
                  <a:srgbClr val="005EB8"/>
                </a:solidFill>
                <a:latin typeface="Calibri" panose="020F0502020204030204" pitchFamily="34" charset="0"/>
              </a:rPr>
              <a:t>Objectifs de la tournée régionale 2016</a:t>
            </a:r>
            <a:endParaRPr lang="fr-CA" sz="9600" b="1" dirty="0" smtClean="0">
              <a:latin typeface="Calibri" panose="020F0502020204030204" pitchFamily="34" charset="0"/>
            </a:endParaRPr>
          </a:p>
          <a:p>
            <a:pPr algn="just"/>
            <a:r>
              <a:rPr lang="fr-CA" sz="4000" dirty="0" smtClean="0"/>
              <a:t>Découle </a:t>
            </a:r>
            <a:r>
              <a:rPr lang="fr-CA" sz="4000" dirty="0"/>
              <a:t>de la campagne renforçons nos sections locales</a:t>
            </a:r>
          </a:p>
          <a:p>
            <a:pPr algn="just"/>
            <a:r>
              <a:rPr lang="fr-CA" sz="4000" dirty="0"/>
              <a:t>Entre mars et juin, toutes les régions ont été visitées</a:t>
            </a:r>
          </a:p>
          <a:p>
            <a:pPr algn="just"/>
            <a:r>
              <a:rPr lang="fr-CA" sz="4000" dirty="0"/>
              <a:t>Deux objectifs:</a:t>
            </a:r>
          </a:p>
          <a:p>
            <a:pPr lvl="1" algn="just"/>
            <a:r>
              <a:rPr lang="fr-CA" sz="4000" dirty="0"/>
              <a:t>Réflexion - trois ans après la création d’Unifor, faisons le point</a:t>
            </a:r>
          </a:p>
          <a:p>
            <a:pPr lvl="2" algn="just"/>
            <a:r>
              <a:rPr lang="fr-CA" dirty="0"/>
              <a:t>Où en sommes-nous dans ce projet ? </a:t>
            </a:r>
          </a:p>
          <a:p>
            <a:pPr lvl="2" algn="just"/>
            <a:r>
              <a:rPr lang="fr-CA" dirty="0"/>
              <a:t>Quels sont nos bons coups, nos moins bons ? </a:t>
            </a:r>
          </a:p>
          <a:p>
            <a:pPr lvl="2" algn="just"/>
            <a:r>
              <a:rPr lang="fr-CA" dirty="0"/>
              <a:t>Que pourrions-nous améliorer ou modifier ? </a:t>
            </a:r>
          </a:p>
          <a:p>
            <a:pPr lvl="1" algn="just"/>
            <a:r>
              <a:rPr lang="fr-CA" sz="4000" dirty="0"/>
              <a:t> Présentations diverses</a:t>
            </a:r>
          </a:p>
          <a:p>
            <a:pPr lvl="2" algn="just"/>
            <a:r>
              <a:rPr lang="fr-CA" dirty="0"/>
              <a:t>Service des communications et sondage</a:t>
            </a:r>
          </a:p>
          <a:p>
            <a:pPr lvl="2" algn="just"/>
            <a:r>
              <a:rPr lang="fr-CA" dirty="0"/>
              <a:t>Service de l’éducation et sondage sur les besoins</a:t>
            </a:r>
          </a:p>
          <a:p>
            <a:pPr lvl="2" algn="just"/>
            <a:r>
              <a:rPr lang="fr-CA" dirty="0"/>
              <a:t>Nouveau tribunal de travail (CNESST)</a:t>
            </a:r>
          </a:p>
          <a:p>
            <a:pPr lvl="2" algn="just"/>
            <a:r>
              <a:rPr lang="fr-CA" dirty="0"/>
              <a:t>Fonds de </a:t>
            </a:r>
            <a:r>
              <a:rPr lang="fr-CA" dirty="0" smtClean="0"/>
              <a:t>solidarité</a:t>
            </a:r>
            <a:endParaRPr lang="fr-CA" dirty="0"/>
          </a:p>
        </p:txBody>
      </p:sp>
    </p:spTree>
    <p:extLst>
      <p:ext uri="{BB962C8B-B14F-4D97-AF65-F5344CB8AC3E}">
        <p14:creationId xmlns:p14="http://schemas.microsoft.com/office/powerpoint/2010/main" val="58254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custDataLst>
              <p:tags r:id="rId1"/>
            </p:custDataLst>
          </p:nvPr>
        </p:nvSpPr>
        <p:spPr>
          <a:xfrm>
            <a:off x="1676291" y="536028"/>
            <a:ext cx="21278302" cy="11198772"/>
          </a:xfrm>
        </p:spPr>
        <p:txBody>
          <a:bodyPr>
            <a:normAutofit lnSpcReduction="10000"/>
          </a:bodyPr>
          <a:lstStyle/>
          <a:p>
            <a:pPr marL="0" lvl="1" indent="0">
              <a:buNone/>
            </a:pPr>
            <a:r>
              <a:rPr lang="fr-CA" sz="9600" b="1" dirty="0">
                <a:solidFill>
                  <a:srgbClr val="005EB8"/>
                </a:solidFill>
                <a:latin typeface="Calibri" panose="020F0502020204030204" pitchFamily="34" charset="0"/>
              </a:rPr>
              <a:t>Tournée 2016 – quelques constats</a:t>
            </a:r>
            <a:endParaRPr lang="fr-CA" sz="9600" b="1" dirty="0" smtClean="0">
              <a:solidFill>
                <a:srgbClr val="005EB8"/>
              </a:solidFill>
              <a:latin typeface="Calibri" panose="020F0502020204030204" pitchFamily="34" charset="0"/>
            </a:endParaRPr>
          </a:p>
          <a:p>
            <a:pPr marL="0" lvl="1" indent="0">
              <a:buNone/>
            </a:pPr>
            <a:endParaRPr lang="fr-CA" sz="4400" b="1" dirty="0">
              <a:solidFill>
                <a:srgbClr val="005EB8"/>
              </a:solidFill>
            </a:endParaRPr>
          </a:p>
          <a:p>
            <a:pPr marL="0" lvl="1" indent="0">
              <a:buNone/>
            </a:pPr>
            <a:r>
              <a:rPr lang="fr-CA" sz="4400" b="1" dirty="0" smtClean="0">
                <a:solidFill>
                  <a:srgbClr val="005EB8"/>
                </a:solidFill>
              </a:rPr>
              <a:t>Préoccupations</a:t>
            </a:r>
            <a:endParaRPr lang="fr-CA" sz="4400" b="1" dirty="0">
              <a:solidFill>
                <a:srgbClr val="005EB8"/>
              </a:solidFill>
            </a:endParaRPr>
          </a:p>
          <a:p>
            <a:pPr lvl="1" algn="just"/>
            <a:r>
              <a:rPr lang="fr-CA" sz="4400" dirty="0"/>
              <a:t>Harmonisation des statuts locaux avec la constitution</a:t>
            </a:r>
          </a:p>
          <a:p>
            <a:pPr lvl="1" algn="just"/>
            <a:r>
              <a:rPr lang="fr-CA" sz="4400" dirty="0"/>
              <a:t>Gestion des rapports financiers pour le national</a:t>
            </a:r>
          </a:p>
          <a:p>
            <a:pPr lvl="1" algn="just"/>
            <a:r>
              <a:rPr lang="fr-CA" sz="4400" dirty="0"/>
              <a:t>Mise en place des comités requis selon les statuts</a:t>
            </a:r>
          </a:p>
          <a:p>
            <a:pPr lvl="1" algn="just"/>
            <a:r>
              <a:rPr lang="fr-CA" sz="4400" dirty="0"/>
              <a:t>Nombre élevé de rencontres et de réunions </a:t>
            </a:r>
          </a:p>
          <a:p>
            <a:pPr lvl="1" algn="just"/>
            <a:r>
              <a:rPr lang="fr-CA" sz="4400" dirty="0"/>
              <a:t>Lacune en matière de langue (traduction vers le français déficiente et/ou absente) dans les communications du </a:t>
            </a:r>
            <a:r>
              <a:rPr lang="fr-CA" sz="4400" dirty="0" smtClean="0"/>
              <a:t>syndicat</a:t>
            </a:r>
          </a:p>
          <a:p>
            <a:pPr marL="0" lvl="1" indent="0">
              <a:buNone/>
            </a:pPr>
            <a:r>
              <a:rPr lang="fr-CA" sz="4400" b="1" dirty="0">
                <a:solidFill>
                  <a:srgbClr val="005EB8"/>
                </a:solidFill>
              </a:rPr>
              <a:t>Bons coups </a:t>
            </a:r>
          </a:p>
          <a:p>
            <a:pPr lvl="1" algn="just"/>
            <a:r>
              <a:rPr lang="fr-CA" sz="4400" dirty="0"/>
              <a:t>Programme d’éducation offert dans toutes les régions, CEP et programme familial</a:t>
            </a:r>
          </a:p>
          <a:p>
            <a:pPr lvl="1" algn="just"/>
            <a:r>
              <a:rPr lang="fr-CA" sz="4400" dirty="0"/>
              <a:t>Nos services spécialisés: Fonds de défense des sections locales du Québec (FRSQ) et le Service de défense des accidentées et accidentés du travail (SDAT)</a:t>
            </a:r>
          </a:p>
          <a:p>
            <a:pPr lvl="1" algn="just"/>
            <a:r>
              <a:rPr lang="fr-CA" sz="4400" dirty="0"/>
              <a:t>Rencontres régionales pour pouvoir échanger avec la direction d’Unifor et entre sections locales</a:t>
            </a:r>
          </a:p>
          <a:p>
            <a:pPr marL="914354" lvl="1" indent="0" algn="just">
              <a:buNone/>
            </a:pPr>
            <a:endParaRPr lang="fr-CA" sz="4400" dirty="0"/>
          </a:p>
          <a:p>
            <a:endParaRPr lang="en-US" dirty="0"/>
          </a:p>
        </p:txBody>
      </p:sp>
    </p:spTree>
    <p:extLst>
      <p:ext uri="{BB962C8B-B14F-4D97-AF65-F5344CB8AC3E}">
        <p14:creationId xmlns:p14="http://schemas.microsoft.com/office/powerpoint/2010/main" val="23650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custDataLst>
              <p:tags r:id="rId1"/>
            </p:custDataLst>
          </p:nvPr>
        </p:nvSpPr>
        <p:spPr>
          <a:xfrm>
            <a:off x="1676290" y="662152"/>
            <a:ext cx="21309833" cy="11072648"/>
          </a:xfrm>
        </p:spPr>
        <p:txBody>
          <a:bodyPr>
            <a:normAutofit fontScale="85000" lnSpcReduction="20000"/>
          </a:bodyPr>
          <a:lstStyle/>
          <a:p>
            <a:pPr marL="0" indent="0">
              <a:buNone/>
            </a:pPr>
            <a:r>
              <a:rPr lang="fr-CA" sz="11300" b="1" dirty="0">
                <a:solidFill>
                  <a:srgbClr val="005EB8"/>
                </a:solidFill>
                <a:latin typeface="Calibri" panose="020F0502020204030204" pitchFamily="34" charset="0"/>
              </a:rPr>
              <a:t>Tournée 2016 – relations publiques</a:t>
            </a:r>
            <a:endParaRPr lang="fr-CA" sz="11300" b="1" dirty="0" smtClean="0">
              <a:latin typeface="Calibri" panose="020F0502020204030204" pitchFamily="34" charset="0"/>
            </a:endParaRPr>
          </a:p>
          <a:p>
            <a:pPr marL="0" indent="0">
              <a:buNone/>
            </a:pPr>
            <a:r>
              <a:rPr lang="fr-CA" sz="6700" dirty="0" smtClean="0"/>
              <a:t>En marge de la tournée régionale, sorties publiques au Saguenay-Lac-Saint-Jean et en Abitibi afin de profiter de l’occasion pour faire rayonner Unifor :</a:t>
            </a:r>
          </a:p>
          <a:p>
            <a:r>
              <a:rPr lang="fr-CA" sz="6700" dirty="0" smtClean="0"/>
              <a:t>Message à Rio Tinto Alcan (RTA) : c’est le temps d’investir</a:t>
            </a:r>
          </a:p>
          <a:p>
            <a:r>
              <a:rPr lang="fr-CA" sz="6700" dirty="0" smtClean="0"/>
              <a:t>Message au gouvernement : soyons proactifs – une politique de l’aluminium est nécessaire</a:t>
            </a:r>
          </a:p>
          <a:p>
            <a:r>
              <a:rPr lang="fr-CA" sz="6700" dirty="0" smtClean="0"/>
              <a:t>Développement de nouveaux créneaux de production à partir de la fibre de bois</a:t>
            </a:r>
          </a:p>
          <a:p>
            <a:r>
              <a:rPr lang="fr-CA" sz="6700" dirty="0" smtClean="0"/>
              <a:t>Protection des emplois et de l’environnement – réf au plan de protection du caribou</a:t>
            </a:r>
          </a:p>
          <a:p>
            <a:r>
              <a:rPr lang="fr-CA" sz="6700" dirty="0" smtClean="0"/>
              <a:t>Règlement d’une convention collective dans une nouvelle usine à Amos – 300 emplois en région</a:t>
            </a:r>
          </a:p>
          <a:p>
            <a:r>
              <a:rPr lang="fr-CA" sz="6700" dirty="0" smtClean="0"/>
              <a:t>Appel à la relance de l’usine de </a:t>
            </a:r>
            <a:r>
              <a:rPr lang="fr-CA" sz="6700" dirty="0" err="1" smtClean="0"/>
              <a:t>Quévillon</a:t>
            </a:r>
            <a:endParaRPr lang="fr-CA" sz="6700" dirty="0" smtClean="0"/>
          </a:p>
          <a:p>
            <a:endParaRPr lang="en-US" dirty="0"/>
          </a:p>
        </p:txBody>
      </p:sp>
    </p:spTree>
    <p:extLst>
      <p:ext uri="{BB962C8B-B14F-4D97-AF65-F5344CB8AC3E}">
        <p14:creationId xmlns:p14="http://schemas.microsoft.com/office/powerpoint/2010/main" val="303682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custDataLst>
              <p:tags r:id="rId1"/>
            </p:custDataLst>
          </p:nvPr>
        </p:nvSpPr>
        <p:spPr>
          <a:xfrm>
            <a:off x="1676290" y="283779"/>
            <a:ext cx="21029831" cy="11451021"/>
          </a:xfrm>
        </p:spPr>
        <p:txBody>
          <a:bodyPr/>
          <a:lstStyle/>
          <a:p>
            <a:pPr marL="0" lvl="1" indent="0">
              <a:buNone/>
            </a:pPr>
            <a:r>
              <a:rPr lang="fr-CA" sz="8800" b="1" dirty="0">
                <a:solidFill>
                  <a:srgbClr val="005EB8"/>
                </a:solidFill>
                <a:latin typeface="Calibri" panose="020F0502020204030204" pitchFamily="34" charset="0"/>
              </a:rPr>
              <a:t>Sondage sur nos moyens de communications</a:t>
            </a:r>
            <a:endParaRPr lang="fr-CA" sz="8800" b="1" dirty="0" smtClean="0">
              <a:solidFill>
                <a:srgbClr val="005EB8"/>
              </a:solidFill>
              <a:latin typeface="Calibri" panose="020F0502020204030204" pitchFamily="34" charset="0"/>
            </a:endParaRPr>
          </a:p>
          <a:p>
            <a:pPr marL="0" lvl="1" indent="0">
              <a:buNone/>
            </a:pPr>
            <a:endParaRPr lang="fr-CA" sz="5400" b="1" dirty="0">
              <a:solidFill>
                <a:srgbClr val="005EB8"/>
              </a:solidFill>
            </a:endParaRPr>
          </a:p>
          <a:p>
            <a:pPr marL="0" lvl="1" indent="0">
              <a:buNone/>
            </a:pPr>
            <a:r>
              <a:rPr lang="fr-CA" sz="5400" b="1" dirty="0" smtClean="0">
                <a:solidFill>
                  <a:srgbClr val="005EB8"/>
                </a:solidFill>
              </a:rPr>
              <a:t>Distribué </a:t>
            </a:r>
            <a:r>
              <a:rPr lang="fr-CA" sz="5400" b="1" dirty="0">
                <a:solidFill>
                  <a:srgbClr val="005EB8"/>
                </a:solidFill>
              </a:rPr>
              <a:t>lors de la tournée, au Conseil québécois, par courriel et en ligne</a:t>
            </a:r>
          </a:p>
          <a:p>
            <a:pPr marL="342900" lvl="1" indent="-342900"/>
            <a:r>
              <a:rPr lang="fr-CA" sz="5400" b="1" dirty="0"/>
              <a:t>Objectif</a:t>
            </a:r>
            <a:endParaRPr lang="fr-CA" sz="5400" dirty="0"/>
          </a:p>
          <a:p>
            <a:pPr marL="742950" lvl="2" indent="-342900"/>
            <a:r>
              <a:rPr lang="fr-CA" sz="5400" dirty="0"/>
              <a:t>Évaluer nos moyens de communications : site Internet, envois courriel, journal Le Contact et médias sociaux</a:t>
            </a:r>
          </a:p>
          <a:p>
            <a:pPr marL="342900" lvl="1" indent="-342900"/>
            <a:r>
              <a:rPr lang="fr-CA" sz="5400" b="1" dirty="0"/>
              <a:t>Résultats positifs</a:t>
            </a:r>
            <a:r>
              <a:rPr lang="fr-CA" sz="5400" dirty="0"/>
              <a:t>: </a:t>
            </a:r>
          </a:p>
          <a:p>
            <a:pPr marL="742950" lvl="2" indent="-342900"/>
            <a:r>
              <a:rPr lang="fr-CA" sz="5400" dirty="0"/>
              <a:t>Répondants se disent bien informés</a:t>
            </a:r>
          </a:p>
          <a:p>
            <a:pPr marL="742950" lvl="2" indent="-342900"/>
            <a:r>
              <a:rPr lang="fr-CA" sz="5400" dirty="0"/>
              <a:t>Site Internet, envois courriels et journal Le Contact sont les moyens d’information les plus prisés. </a:t>
            </a:r>
          </a:p>
          <a:p>
            <a:endParaRPr lang="en-US" dirty="0"/>
          </a:p>
        </p:txBody>
      </p:sp>
    </p:spTree>
    <p:extLst>
      <p:ext uri="{BB962C8B-B14F-4D97-AF65-F5344CB8AC3E}">
        <p14:creationId xmlns:p14="http://schemas.microsoft.com/office/powerpoint/2010/main" val="416536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idx="1"/>
            <p:custDataLst>
              <p:tags r:id="rId1"/>
            </p:custDataLst>
          </p:nvPr>
        </p:nvPicPr>
        <p:blipFill>
          <a:blip r:embed="rId4">
            <a:extLst>
              <a:ext uri="{28A0092B-C50C-407E-A947-70E740481C1C}">
                <a14:useLocalDpi xmlns:a14="http://schemas.microsoft.com/office/drawing/2010/main" val="0"/>
              </a:ext>
            </a:extLst>
          </a:blip>
          <a:srcRect/>
          <a:stretch>
            <a:fillRect/>
          </a:stretch>
        </p:blipFill>
        <p:spPr/>
      </p:pic>
      <p:graphicFrame>
        <p:nvGraphicFramePr>
          <p:cNvPr id="5" name="Graphique 4"/>
          <p:cNvGraphicFramePr/>
          <p:nvPr>
            <p:custDataLst>
              <p:tags r:id="rId2"/>
            </p:custDataLst>
            <p:extLst>
              <p:ext uri="{D42A27DB-BD31-4B8C-83A1-F6EECF244321}">
                <p14:modId xmlns:p14="http://schemas.microsoft.com/office/powerpoint/2010/main" val="3354776107"/>
              </p:ext>
            </p:extLst>
          </p:nvPr>
        </p:nvGraphicFramePr>
        <p:xfrm>
          <a:off x="767254" y="630621"/>
          <a:ext cx="14809077" cy="1191873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7869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custDataLst>
              <p:tags r:id="rId1"/>
            </p:custDataLst>
          </p:nvPr>
        </p:nvPicPr>
        <p:blipFill>
          <a:blip r:embed="rId4">
            <a:extLst>
              <a:ext uri="{28A0092B-C50C-407E-A947-70E740481C1C}">
                <a14:useLocalDpi xmlns:a14="http://schemas.microsoft.com/office/drawing/2010/main" val="0"/>
              </a:ext>
            </a:extLst>
          </a:blip>
          <a:srcRect/>
          <a:stretch>
            <a:fillRect/>
          </a:stretch>
        </p:blipFill>
        <p:spPr/>
      </p:pic>
      <p:graphicFrame>
        <p:nvGraphicFramePr>
          <p:cNvPr id="5" name="Graphique 4"/>
          <p:cNvGraphicFramePr/>
          <p:nvPr>
            <p:custDataLst>
              <p:tags r:id="rId2"/>
            </p:custDataLst>
            <p:extLst>
              <p:ext uri="{D42A27DB-BD31-4B8C-83A1-F6EECF244321}">
                <p14:modId xmlns:p14="http://schemas.microsoft.com/office/powerpoint/2010/main" val="328104643"/>
              </p:ext>
            </p:extLst>
          </p:nvPr>
        </p:nvGraphicFramePr>
        <p:xfrm>
          <a:off x="378372" y="536029"/>
          <a:ext cx="15261021" cy="125493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6461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custDataLst>
              <p:tags r:id="rId1"/>
            </p:custDataLst>
          </p:nvPr>
        </p:nvPicPr>
        <p:blipFill>
          <a:blip r:embed="rId4">
            <a:extLst>
              <a:ext uri="{28A0092B-C50C-407E-A947-70E740481C1C}">
                <a14:useLocalDpi xmlns:a14="http://schemas.microsoft.com/office/drawing/2010/main" val="0"/>
              </a:ext>
            </a:extLst>
          </a:blip>
          <a:srcRect/>
          <a:stretch>
            <a:fillRect/>
          </a:stretch>
        </p:blipFill>
        <p:spPr/>
      </p:pic>
      <p:graphicFrame>
        <p:nvGraphicFramePr>
          <p:cNvPr id="5" name="Graphique 4"/>
          <p:cNvGraphicFramePr/>
          <p:nvPr>
            <p:custDataLst>
              <p:tags r:id="rId2"/>
            </p:custDataLst>
            <p:extLst>
              <p:ext uri="{D42A27DB-BD31-4B8C-83A1-F6EECF244321}">
                <p14:modId xmlns:p14="http://schemas.microsoft.com/office/powerpoint/2010/main" val="2600963038"/>
              </p:ext>
            </p:extLst>
          </p:nvPr>
        </p:nvGraphicFramePr>
        <p:xfrm>
          <a:off x="9144000" y="536028"/>
          <a:ext cx="13968000" cy="126124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9417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custDataLst>
              <p:tags r:id="rId1"/>
            </p:custDataLst>
          </p:nvPr>
        </p:nvSpPr>
        <p:spPr>
          <a:xfrm>
            <a:off x="1676291" y="977463"/>
            <a:ext cx="21207772" cy="10757338"/>
          </a:xfrm>
        </p:spPr>
        <p:txBody>
          <a:bodyPr>
            <a:normAutofit fontScale="62500" lnSpcReduction="20000"/>
          </a:bodyPr>
          <a:lstStyle/>
          <a:p>
            <a:pPr marL="0" indent="0">
              <a:buNone/>
            </a:pPr>
            <a:r>
              <a:rPr lang="en-US" sz="14100" b="1" dirty="0">
                <a:solidFill>
                  <a:srgbClr val="005EB8"/>
                </a:solidFill>
                <a:latin typeface="Calibri" panose="020F0502020204030204" pitchFamily="34" charset="0"/>
                <a:cs typeface="Lato Bold"/>
              </a:rPr>
              <a:t>Moments forts </a:t>
            </a:r>
            <a:r>
              <a:rPr lang="fr-CA" sz="14100" b="1" dirty="0">
                <a:solidFill>
                  <a:srgbClr val="005EB8"/>
                </a:solidFill>
                <a:latin typeface="Calibri" panose="020F0502020204030204" pitchFamily="34" charset="0"/>
                <a:cs typeface="Lato Bold"/>
              </a:rPr>
              <a:t>d’Unifor</a:t>
            </a:r>
            <a:r>
              <a:rPr lang="en-US" sz="14100" b="1" dirty="0">
                <a:solidFill>
                  <a:srgbClr val="005EB8"/>
                </a:solidFill>
                <a:latin typeface="Calibri" panose="020F0502020204030204" pitchFamily="34" charset="0"/>
                <a:cs typeface="Lato Bold"/>
              </a:rPr>
              <a:t> au Québec</a:t>
            </a:r>
            <a:endParaRPr lang="fr-CA" sz="14100" b="1" dirty="0" smtClean="0">
              <a:solidFill>
                <a:srgbClr val="005EB8"/>
              </a:solidFill>
              <a:latin typeface="Calibri" panose="020F0502020204030204" pitchFamily="34" charset="0"/>
            </a:endParaRPr>
          </a:p>
          <a:p>
            <a:pPr marL="0" indent="0">
              <a:buNone/>
            </a:pPr>
            <a:endParaRPr lang="fr-CA" sz="7700" b="1" dirty="0">
              <a:solidFill>
                <a:srgbClr val="005EB8"/>
              </a:solidFill>
            </a:endParaRPr>
          </a:p>
          <a:p>
            <a:pPr marL="0" indent="0">
              <a:buNone/>
            </a:pPr>
            <a:r>
              <a:rPr lang="fr-CA" sz="7700" b="1" dirty="0" smtClean="0">
                <a:solidFill>
                  <a:srgbClr val="005EB8"/>
                </a:solidFill>
              </a:rPr>
              <a:t>Mise </a:t>
            </a:r>
            <a:r>
              <a:rPr lang="fr-CA" sz="7700" b="1" dirty="0">
                <a:solidFill>
                  <a:srgbClr val="005EB8"/>
                </a:solidFill>
              </a:rPr>
              <a:t>en place d’Unifor</a:t>
            </a:r>
            <a:endParaRPr lang="fr-CA" sz="7700" dirty="0">
              <a:solidFill>
                <a:srgbClr val="005EB8"/>
              </a:solidFill>
            </a:endParaRPr>
          </a:p>
          <a:p>
            <a:pPr marL="0" lvl="0" indent="0">
              <a:buNone/>
            </a:pPr>
            <a:r>
              <a:rPr lang="fr-CA" dirty="0"/>
              <a:t>Intégration des deux organisations: humainement et physiquement</a:t>
            </a:r>
          </a:p>
          <a:p>
            <a:pPr marL="0" lvl="0" indent="0">
              <a:buNone/>
            </a:pPr>
            <a:r>
              <a:rPr lang="fr-CA" dirty="0"/>
              <a:t>Mise en place des nouvelles structures</a:t>
            </a:r>
            <a:r>
              <a:rPr lang="fr-CA" dirty="0" smtClean="0"/>
              <a:t>:</a:t>
            </a:r>
          </a:p>
          <a:p>
            <a:pPr marL="0" lvl="0" indent="0">
              <a:buNone/>
            </a:pPr>
            <a:endParaRPr lang="fr-CA" sz="1800" dirty="0"/>
          </a:p>
          <a:p>
            <a:pPr lvl="1"/>
            <a:r>
              <a:rPr lang="fr-CA" dirty="0"/>
              <a:t>Conseil québécois</a:t>
            </a:r>
          </a:p>
          <a:p>
            <a:pPr lvl="1"/>
            <a:r>
              <a:rPr lang="fr-CA" dirty="0" smtClean="0"/>
              <a:t>Conseil </a:t>
            </a:r>
            <a:r>
              <a:rPr lang="fr-CA" dirty="0"/>
              <a:t>industriel</a:t>
            </a:r>
          </a:p>
          <a:p>
            <a:pPr lvl="1"/>
            <a:r>
              <a:rPr lang="fr-CA" dirty="0"/>
              <a:t>Conseil canadien</a:t>
            </a:r>
          </a:p>
          <a:p>
            <a:pPr marL="0" lvl="0" indent="0">
              <a:buNone/>
            </a:pPr>
            <a:endParaRPr lang="fr-CA" sz="1600" dirty="0"/>
          </a:p>
          <a:p>
            <a:pPr marL="0" lvl="0" indent="0">
              <a:buNone/>
            </a:pPr>
            <a:r>
              <a:rPr lang="fr-CA" dirty="0"/>
              <a:t>Contexte particulier de création d’une nouvelle identité </a:t>
            </a:r>
          </a:p>
          <a:p>
            <a:pPr marL="0" indent="0">
              <a:buNone/>
            </a:pPr>
            <a:endParaRPr lang="fr-CA" dirty="0"/>
          </a:p>
          <a:p>
            <a:pPr marL="0" indent="0">
              <a:buNone/>
            </a:pPr>
            <a:r>
              <a:rPr lang="fr-CA" dirty="0"/>
              <a:t>Tâche colossale, ça ne se fait pas seul, toutes et tous ensemble! </a:t>
            </a:r>
          </a:p>
          <a:p>
            <a:pPr marL="0" indent="0">
              <a:buNone/>
            </a:pPr>
            <a:endParaRPr lang="fr-CA" dirty="0"/>
          </a:p>
          <a:p>
            <a:pPr marL="0" indent="0">
              <a:buNone/>
            </a:pPr>
            <a:r>
              <a:rPr lang="fr-CA" dirty="0"/>
              <a:t>Remerciement au premier directeur québécois de l’histoire d’Unifor : Michel Ouimet</a:t>
            </a:r>
          </a:p>
          <a:p>
            <a:pPr marL="0" indent="0">
              <a:buNone/>
            </a:pPr>
            <a:r>
              <a:rPr lang="fr-CA" dirty="0"/>
              <a:t> </a:t>
            </a:r>
          </a:p>
          <a:p>
            <a:pPr marL="0" indent="0">
              <a:buNone/>
            </a:pPr>
            <a:r>
              <a:rPr lang="fr-CA" dirty="0"/>
              <a:t>Mais aussi à l’équipe de direction, à tout le personnel et aux dirigeantes et dirigeants des sections locales.</a:t>
            </a:r>
          </a:p>
          <a:p>
            <a:endParaRPr lang="en-US" dirty="0"/>
          </a:p>
        </p:txBody>
      </p:sp>
    </p:spTree>
    <p:extLst>
      <p:ext uri="{BB962C8B-B14F-4D97-AF65-F5344CB8AC3E}">
        <p14:creationId xmlns:p14="http://schemas.microsoft.com/office/powerpoint/2010/main" val="7691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custDataLst>
              <p:tags r:id="rId1"/>
            </p:custDataLst>
          </p:nvPr>
        </p:nvSpPr>
        <p:spPr>
          <a:xfrm>
            <a:off x="9049407" y="378372"/>
            <a:ext cx="15040304" cy="11850184"/>
          </a:xfrm>
        </p:spPr>
        <p:txBody>
          <a:bodyPr/>
          <a:lstStyle/>
          <a:p>
            <a:pPr marL="0" lvl="1"/>
            <a:r>
              <a:rPr lang="fr-CA" sz="8000" b="1" dirty="0">
                <a:solidFill>
                  <a:srgbClr val="005EB8"/>
                </a:solidFill>
                <a:latin typeface="Calibri" panose="020F0502020204030204" pitchFamily="34" charset="0"/>
              </a:rPr>
              <a:t>Tournée 2016 – quelques constats </a:t>
            </a:r>
            <a:endParaRPr lang="fr-CA" sz="8000" b="1" dirty="0" smtClean="0">
              <a:solidFill>
                <a:srgbClr val="005EB8"/>
              </a:solidFill>
              <a:latin typeface="Calibri" panose="020F0502020204030204" pitchFamily="34" charset="0"/>
            </a:endParaRPr>
          </a:p>
          <a:p>
            <a:pPr marL="0" lvl="1"/>
            <a:r>
              <a:rPr lang="fr-CA" sz="4400" b="1" dirty="0" smtClean="0">
                <a:solidFill>
                  <a:srgbClr val="005EB8"/>
                </a:solidFill>
              </a:rPr>
              <a:t>Que </a:t>
            </a:r>
            <a:r>
              <a:rPr lang="fr-CA" sz="4400" b="1" dirty="0">
                <a:solidFill>
                  <a:srgbClr val="005EB8"/>
                </a:solidFill>
              </a:rPr>
              <a:t>peut-on retirer ?</a:t>
            </a:r>
          </a:p>
          <a:p>
            <a:pPr marL="342900" lvl="1" indent="-342900" algn="just"/>
            <a:r>
              <a:rPr lang="fr-CA" sz="4400" dirty="0" smtClean="0"/>
              <a:t>Nouveau site Internet avec de </a:t>
            </a:r>
            <a:r>
              <a:rPr lang="fr-CA" sz="4400" dirty="0"/>
              <a:t>n</a:t>
            </a:r>
            <a:r>
              <a:rPr lang="fr-CA" sz="4400" dirty="0" smtClean="0"/>
              <a:t>ouveaux modules</a:t>
            </a:r>
          </a:p>
          <a:p>
            <a:pPr marL="342900" lvl="1" indent="-342900" algn="just"/>
            <a:r>
              <a:rPr lang="fr-CA" sz="4400" dirty="0" smtClean="0"/>
              <a:t>Journal </a:t>
            </a:r>
            <a:r>
              <a:rPr lang="fr-CA" sz="4400" dirty="0"/>
              <a:t>Le Contact </a:t>
            </a:r>
            <a:endParaRPr lang="fr-CA" sz="4400" dirty="0" smtClean="0"/>
          </a:p>
          <a:p>
            <a:pPr marL="342900" lvl="1" indent="-342900" algn="just"/>
            <a:r>
              <a:rPr lang="fr-CA" sz="4400" dirty="0" smtClean="0"/>
              <a:t>Travail </a:t>
            </a:r>
            <a:r>
              <a:rPr lang="fr-CA" sz="4400" dirty="0"/>
              <a:t>d’amélioration en </a:t>
            </a:r>
            <a:r>
              <a:rPr lang="fr-CA" sz="4400" dirty="0" smtClean="0"/>
              <a:t>continu !</a:t>
            </a:r>
            <a:endParaRPr lang="fr-CA" sz="4400" dirty="0"/>
          </a:p>
          <a:p>
            <a:endParaRPr lang="en-US" dirty="0"/>
          </a:p>
        </p:txBody>
      </p:sp>
      <p:pic>
        <p:nvPicPr>
          <p:cNvPr id="6" name="Picture Placeholder 5"/>
          <p:cNvPicPr>
            <a:picLocks noGrp="1" noChangeAspect="1"/>
          </p:cNvPicPr>
          <p:nvPr>
            <p:ph type="pic" idx="1"/>
            <p:custDataLst>
              <p:tags r:id="rId2"/>
            </p:custDataLst>
          </p:nvPr>
        </p:nvPicPr>
        <p:blipFill>
          <a:blip r:embed="rId5">
            <a:extLst>
              <a:ext uri="{28A0092B-C50C-407E-A947-70E740481C1C}">
                <a14:useLocalDpi xmlns:a14="http://schemas.microsoft.com/office/drawing/2010/main" val="0"/>
              </a:ext>
            </a:extLst>
          </a:blip>
          <a:srcRect/>
          <a:stretch>
            <a:fillRect/>
          </a:stretch>
        </p:blipFill>
        <p:spPr/>
      </p:pic>
      <p:pic>
        <p:nvPicPr>
          <p:cNvPr id="5" name="Image 4"/>
          <p:cNvPicPr>
            <a:picLocks noChangeAspect="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8533833" y="5187474"/>
            <a:ext cx="15555878" cy="7041082"/>
          </a:xfrm>
          <a:prstGeom prst="rect">
            <a:avLst/>
          </a:prstGeom>
        </p:spPr>
      </p:pic>
    </p:spTree>
    <p:extLst>
      <p:ext uri="{BB962C8B-B14F-4D97-AF65-F5344CB8AC3E}">
        <p14:creationId xmlns:p14="http://schemas.microsoft.com/office/powerpoint/2010/main" val="133047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custDataLst>
              <p:tags r:id="rId1"/>
            </p:custDataLst>
            <p:extLst>
              <p:ext uri="{D42A27DB-BD31-4B8C-83A1-F6EECF244321}">
                <p14:modId xmlns:p14="http://schemas.microsoft.com/office/powerpoint/2010/main" val="2164240375"/>
              </p:ext>
            </p:extLst>
          </p:nvPr>
        </p:nvGraphicFramePr>
        <p:xfrm>
          <a:off x="1676290" y="409903"/>
          <a:ext cx="21656675" cy="11104180"/>
        </p:xfrm>
        <a:graphic>
          <a:graphicData uri="http://schemas.openxmlformats.org/drawingml/2006/chart">
            <c:chart xmlns:c="http://schemas.openxmlformats.org/drawingml/2006/chart" xmlns:r="http://schemas.openxmlformats.org/officeDocument/2006/relationships" r:id="rId5"/>
          </a:graphicData>
        </a:graphic>
      </p:graphicFrame>
      <p:sp>
        <p:nvSpPr>
          <p:cNvPr id="6" name="ZoneTexte 5"/>
          <p:cNvSpPr txBox="1"/>
          <p:nvPr>
            <p:custDataLst>
              <p:tags r:id="rId2"/>
            </p:custDataLst>
          </p:nvPr>
        </p:nvSpPr>
        <p:spPr>
          <a:xfrm>
            <a:off x="16841350" y="8986345"/>
            <a:ext cx="5864772" cy="2123658"/>
          </a:xfrm>
          <a:prstGeom prst="rect">
            <a:avLst/>
          </a:prstGeom>
          <a:noFill/>
        </p:spPr>
        <p:txBody>
          <a:bodyPr wrap="square" rtlCol="0">
            <a:spAutoFit/>
          </a:bodyPr>
          <a:lstStyle/>
          <a:p>
            <a:r>
              <a:rPr lang="fr-CA" sz="4400" b="1" dirty="0" smtClean="0"/>
              <a:t>Tous les programmes</a:t>
            </a:r>
          </a:p>
          <a:p>
            <a:r>
              <a:rPr lang="fr-CA" sz="4400" b="1" dirty="0" smtClean="0"/>
              <a:t>2014-2015 = 113</a:t>
            </a:r>
          </a:p>
          <a:p>
            <a:r>
              <a:rPr lang="fr-CA" sz="4400" b="1" dirty="0" smtClean="0"/>
              <a:t>2015-2016 = 143</a:t>
            </a:r>
            <a:endParaRPr lang="fr-CA" sz="4400" b="1" dirty="0"/>
          </a:p>
        </p:txBody>
      </p:sp>
    </p:spTree>
    <p:extLst>
      <p:ext uri="{BB962C8B-B14F-4D97-AF65-F5344CB8AC3E}">
        <p14:creationId xmlns:p14="http://schemas.microsoft.com/office/powerpoint/2010/main" val="184216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custDataLst>
              <p:tags r:id="rId1"/>
            </p:custDataLst>
            <p:extLst>
              <p:ext uri="{D42A27DB-BD31-4B8C-83A1-F6EECF244321}">
                <p14:modId xmlns:p14="http://schemas.microsoft.com/office/powerpoint/2010/main" val="2910310634"/>
              </p:ext>
            </p:extLst>
          </p:nvPr>
        </p:nvGraphicFramePr>
        <p:xfrm>
          <a:off x="1676400" y="472967"/>
          <a:ext cx="22413310" cy="11577144"/>
        </p:xfrm>
        <a:graphic>
          <a:graphicData uri="http://schemas.openxmlformats.org/drawingml/2006/chart">
            <c:chart xmlns:c="http://schemas.openxmlformats.org/drawingml/2006/chart" xmlns:r="http://schemas.openxmlformats.org/officeDocument/2006/relationships" r:id="rId5"/>
          </a:graphicData>
        </a:graphic>
      </p:graphicFrame>
      <p:sp>
        <p:nvSpPr>
          <p:cNvPr id="5" name="ZoneTexte 4"/>
          <p:cNvSpPr txBox="1"/>
          <p:nvPr>
            <p:custDataLst>
              <p:tags r:id="rId2"/>
            </p:custDataLst>
          </p:nvPr>
        </p:nvSpPr>
        <p:spPr>
          <a:xfrm>
            <a:off x="16301545" y="9426476"/>
            <a:ext cx="6779172" cy="2308324"/>
          </a:xfrm>
          <a:prstGeom prst="rect">
            <a:avLst/>
          </a:prstGeom>
          <a:noFill/>
        </p:spPr>
        <p:txBody>
          <a:bodyPr wrap="square" rtlCol="0">
            <a:spAutoFit/>
          </a:bodyPr>
          <a:lstStyle/>
          <a:p>
            <a:r>
              <a:rPr lang="fr-CA" sz="4800" b="1" dirty="0" smtClean="0"/>
              <a:t>Tous les programmes</a:t>
            </a:r>
          </a:p>
          <a:p>
            <a:r>
              <a:rPr lang="fr-CA" sz="4800" b="1" dirty="0" smtClean="0"/>
              <a:t>2014-2015 = 1622</a:t>
            </a:r>
          </a:p>
          <a:p>
            <a:r>
              <a:rPr lang="fr-CA" sz="4800" b="1" dirty="0" smtClean="0"/>
              <a:t>2015-2016 = 2308</a:t>
            </a:r>
            <a:endParaRPr lang="fr-CA" sz="4800" b="1" dirty="0"/>
          </a:p>
        </p:txBody>
      </p:sp>
    </p:spTree>
    <p:extLst>
      <p:ext uri="{BB962C8B-B14F-4D97-AF65-F5344CB8AC3E}">
        <p14:creationId xmlns:p14="http://schemas.microsoft.com/office/powerpoint/2010/main" val="156435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Tableau 4"/>
          <p:cNvGraphicFramePr>
            <a:graphicFrameLocks noGrp="1"/>
          </p:cNvGraphicFramePr>
          <p:nvPr>
            <p:custDataLst>
              <p:tags r:id="rId1"/>
            </p:custDataLst>
            <p:extLst>
              <p:ext uri="{D42A27DB-BD31-4B8C-83A1-F6EECF244321}">
                <p14:modId xmlns:p14="http://schemas.microsoft.com/office/powerpoint/2010/main" val="1461151272"/>
              </p:ext>
            </p:extLst>
          </p:nvPr>
        </p:nvGraphicFramePr>
        <p:xfrm>
          <a:off x="1658092" y="567559"/>
          <a:ext cx="20564598" cy="11436779"/>
        </p:xfrm>
        <a:graphic>
          <a:graphicData uri="http://schemas.openxmlformats.org/drawingml/2006/table">
            <a:tbl>
              <a:tblPr firstRow="1" firstCol="1" bandRow="1">
                <a:tableStyleId>{5C22544A-7EE6-4342-B048-85BDC9FD1C3A}</a:tableStyleId>
              </a:tblPr>
              <a:tblGrid>
                <a:gridCol w="10236872"/>
                <a:gridCol w="3496596"/>
                <a:gridCol w="3906660"/>
                <a:gridCol w="2924470"/>
              </a:tblGrid>
              <a:tr h="1291562">
                <a:tc>
                  <a:txBody>
                    <a:bodyPr/>
                    <a:lstStyle/>
                    <a:p>
                      <a:pPr algn="ctr">
                        <a:spcAft>
                          <a:spcPts val="0"/>
                        </a:spcAft>
                      </a:pPr>
                      <a:r>
                        <a:rPr lang="fr-CA" sz="8800" dirty="0" smtClean="0">
                          <a:solidFill>
                            <a:srgbClr val="0070C0"/>
                          </a:solidFill>
                        </a:rPr>
                        <a:t>Recrutement</a:t>
                      </a:r>
                      <a:endParaRPr lang="fr-CA" sz="8800" dirty="0">
                        <a:effectLst/>
                        <a:latin typeface="Calibri"/>
                        <a:ea typeface="Calibri"/>
                        <a:cs typeface="Times New Roman"/>
                      </a:endParaRPr>
                    </a:p>
                  </a:txBody>
                  <a:tcPr marL="44450" marR="44450" marT="0" marB="0" anchor="ctr">
                    <a:solidFill>
                      <a:schemeClr val="bg1"/>
                    </a:solidFill>
                  </a:tcPr>
                </a:tc>
                <a:tc>
                  <a:txBody>
                    <a:bodyPr/>
                    <a:lstStyle/>
                    <a:p>
                      <a:pPr algn="ctr">
                        <a:spcAft>
                          <a:spcPts val="0"/>
                        </a:spcAft>
                      </a:pPr>
                      <a:endParaRPr lang="fr-CA" sz="3200" dirty="0">
                        <a:effectLst/>
                        <a:latin typeface="Calibri"/>
                        <a:ea typeface="Calibri"/>
                        <a:cs typeface="Times New Roman"/>
                      </a:endParaRPr>
                    </a:p>
                  </a:txBody>
                  <a:tcPr marL="44450" marR="44450" marT="0" marB="0" anchor="ctr">
                    <a:solidFill>
                      <a:schemeClr val="bg1"/>
                    </a:solidFill>
                  </a:tcPr>
                </a:tc>
                <a:tc>
                  <a:txBody>
                    <a:bodyPr/>
                    <a:lstStyle/>
                    <a:p>
                      <a:pPr algn="ctr">
                        <a:spcAft>
                          <a:spcPts val="0"/>
                        </a:spcAft>
                      </a:pPr>
                      <a:endParaRPr lang="fr-CA" sz="3200" dirty="0">
                        <a:effectLst/>
                        <a:latin typeface="Calibri"/>
                        <a:ea typeface="Calibri"/>
                        <a:cs typeface="Times New Roman"/>
                      </a:endParaRPr>
                    </a:p>
                  </a:txBody>
                  <a:tcPr marL="44450" marR="44450" marT="0" marB="0" anchor="ctr">
                    <a:solidFill>
                      <a:schemeClr val="bg1"/>
                    </a:solidFill>
                  </a:tcPr>
                </a:tc>
                <a:tc>
                  <a:txBody>
                    <a:bodyPr/>
                    <a:lstStyle/>
                    <a:p>
                      <a:pPr algn="ctr">
                        <a:spcAft>
                          <a:spcPts val="0"/>
                        </a:spcAft>
                      </a:pPr>
                      <a:endParaRPr lang="fr-CA" sz="3200" dirty="0">
                        <a:effectLst/>
                        <a:latin typeface="Calibri"/>
                        <a:ea typeface="Calibri"/>
                        <a:cs typeface="Times New Roman"/>
                      </a:endParaRPr>
                    </a:p>
                  </a:txBody>
                  <a:tcPr marL="44450" marR="44450" marT="0" marB="0" anchor="ctr">
                    <a:solidFill>
                      <a:schemeClr val="bg1"/>
                    </a:solidFill>
                  </a:tcPr>
                </a:tc>
              </a:tr>
              <a:tr h="1761221">
                <a:tc>
                  <a:txBody>
                    <a:bodyPr/>
                    <a:lstStyle/>
                    <a:p>
                      <a:pPr algn="ctr">
                        <a:spcAft>
                          <a:spcPts val="0"/>
                        </a:spcAft>
                      </a:pPr>
                      <a:r>
                        <a:rPr lang="fr-CA" sz="4000" dirty="0">
                          <a:effectLst/>
                        </a:rPr>
                        <a:t>Liste des dossiers accrédités </a:t>
                      </a:r>
                      <a:br>
                        <a:rPr lang="fr-CA" sz="4000" dirty="0">
                          <a:effectLst/>
                        </a:rPr>
                      </a:br>
                      <a:r>
                        <a:rPr lang="fr-CA" sz="4000" dirty="0">
                          <a:effectLst/>
                        </a:rPr>
                        <a:t>août 2015 à août 2016</a:t>
                      </a:r>
                      <a:endParaRPr lang="fr-CA" sz="4000" dirty="0">
                        <a:effectLst/>
                        <a:latin typeface="Calibri"/>
                        <a:ea typeface="Calibri"/>
                        <a:cs typeface="Times New Roman"/>
                      </a:endParaRPr>
                    </a:p>
                  </a:txBody>
                  <a:tcPr marL="44450" marR="44450" marT="0" marB="0" anchor="ctr"/>
                </a:tc>
                <a:tc>
                  <a:txBody>
                    <a:bodyPr/>
                    <a:lstStyle/>
                    <a:p>
                      <a:pPr algn="ctr">
                        <a:spcAft>
                          <a:spcPts val="0"/>
                        </a:spcAft>
                      </a:pPr>
                      <a:r>
                        <a:rPr lang="fr-CA" sz="4000" dirty="0">
                          <a:effectLst/>
                        </a:rPr>
                        <a:t>Ville de</a:t>
                      </a:r>
                      <a:br>
                        <a:rPr lang="fr-CA" sz="4000" dirty="0">
                          <a:effectLst/>
                        </a:rPr>
                      </a:br>
                      <a:r>
                        <a:rPr lang="fr-CA" sz="4000" dirty="0">
                          <a:effectLst/>
                        </a:rPr>
                        <a:t>l'établissement visé</a:t>
                      </a:r>
                      <a:endParaRPr lang="fr-CA" sz="4000" dirty="0">
                        <a:effectLst/>
                        <a:latin typeface="Calibri"/>
                        <a:ea typeface="Calibri"/>
                        <a:cs typeface="Times New Roman"/>
                      </a:endParaRPr>
                    </a:p>
                  </a:txBody>
                  <a:tcPr marL="44450" marR="44450" marT="0" marB="0" anchor="ctr"/>
                </a:tc>
                <a:tc>
                  <a:txBody>
                    <a:bodyPr/>
                    <a:lstStyle/>
                    <a:p>
                      <a:pPr algn="ctr">
                        <a:spcAft>
                          <a:spcPts val="0"/>
                        </a:spcAft>
                      </a:pPr>
                      <a:r>
                        <a:rPr lang="fr-CA" sz="4000" dirty="0">
                          <a:effectLst/>
                        </a:rPr>
                        <a:t>Date de</a:t>
                      </a:r>
                      <a:br>
                        <a:rPr lang="fr-CA" sz="4000" dirty="0">
                          <a:effectLst/>
                        </a:rPr>
                      </a:br>
                      <a:r>
                        <a:rPr lang="fr-CA" sz="4000" dirty="0">
                          <a:effectLst/>
                        </a:rPr>
                        <a:t> certification</a:t>
                      </a:r>
                      <a:endParaRPr lang="fr-CA" sz="4000" dirty="0">
                        <a:effectLst/>
                        <a:latin typeface="Calibri"/>
                        <a:ea typeface="Calibri"/>
                        <a:cs typeface="Times New Roman"/>
                      </a:endParaRPr>
                    </a:p>
                  </a:txBody>
                  <a:tcPr marL="44450" marR="44450" marT="0" marB="0" anchor="ctr"/>
                </a:tc>
                <a:tc>
                  <a:txBody>
                    <a:bodyPr/>
                    <a:lstStyle/>
                    <a:p>
                      <a:pPr algn="ctr">
                        <a:spcAft>
                          <a:spcPts val="0"/>
                        </a:spcAft>
                      </a:pPr>
                      <a:r>
                        <a:rPr lang="fr-CA" sz="4000" dirty="0">
                          <a:effectLst/>
                        </a:rPr>
                        <a:t>Nombre de</a:t>
                      </a:r>
                      <a:br>
                        <a:rPr lang="fr-CA" sz="4000" dirty="0">
                          <a:effectLst/>
                        </a:rPr>
                      </a:br>
                      <a:r>
                        <a:rPr lang="fr-CA" sz="4000" dirty="0">
                          <a:effectLst/>
                        </a:rPr>
                        <a:t>salariés visés</a:t>
                      </a:r>
                      <a:endParaRPr lang="fr-CA" sz="4000" dirty="0">
                        <a:effectLst/>
                        <a:latin typeface="Calibri"/>
                        <a:ea typeface="Calibri"/>
                        <a:cs typeface="Times New Roman"/>
                      </a:endParaRPr>
                    </a:p>
                  </a:txBody>
                  <a:tcPr marL="44450" marR="44450" marT="0" marB="0" anchor="ctr"/>
                </a:tc>
              </a:tr>
              <a:tr h="1980497">
                <a:tc>
                  <a:txBody>
                    <a:bodyPr/>
                    <a:lstStyle/>
                    <a:p>
                      <a:pPr>
                        <a:spcAft>
                          <a:spcPts val="0"/>
                        </a:spcAft>
                      </a:pPr>
                      <a:r>
                        <a:rPr lang="fr-CA" sz="3200" dirty="0" err="1">
                          <a:effectLst/>
                        </a:rPr>
                        <a:t>Nolicam</a:t>
                      </a:r>
                      <a:r>
                        <a:rPr lang="fr-CA" sz="3200" dirty="0">
                          <a:effectLst/>
                        </a:rPr>
                        <a:t> Location de camions </a:t>
                      </a:r>
                      <a:r>
                        <a:rPr lang="fr-CA" sz="3200" dirty="0" err="1">
                          <a:effectLst/>
                        </a:rPr>
                        <a:t>inc.</a:t>
                      </a:r>
                      <a:r>
                        <a:rPr lang="fr-CA" sz="3200" dirty="0">
                          <a:effectLst/>
                        </a:rPr>
                        <a:t/>
                      </a:r>
                      <a:br>
                        <a:rPr lang="fr-CA" sz="3200" dirty="0">
                          <a:effectLst/>
                        </a:rPr>
                      </a:br>
                      <a:r>
                        <a:rPr lang="fr-CA" sz="3200" dirty="0">
                          <a:effectLst/>
                        </a:rPr>
                        <a:t>Division Solutions LB </a:t>
                      </a:r>
                      <a:r>
                        <a:rPr lang="fr-CA" sz="3200" dirty="0" err="1">
                          <a:effectLst/>
                        </a:rPr>
                        <a:t>inc.</a:t>
                      </a:r>
                      <a:r>
                        <a:rPr lang="fr-CA" sz="3200" dirty="0">
                          <a:effectLst/>
                        </a:rPr>
                        <a:t/>
                      </a:r>
                      <a:br>
                        <a:rPr lang="fr-CA" sz="3200" dirty="0">
                          <a:effectLst/>
                        </a:rPr>
                      </a:br>
                      <a:r>
                        <a:rPr lang="fr-CA" sz="3200" u="sng" dirty="0">
                          <a:effectLst/>
                        </a:rPr>
                        <a:t>Centre d'électrolyse Ouest </a:t>
                      </a:r>
                      <a:r>
                        <a:rPr lang="fr-CA" sz="3200" dirty="0">
                          <a:effectLst/>
                        </a:rPr>
                        <a:t/>
                      </a:r>
                      <a:br>
                        <a:rPr lang="fr-CA" sz="3200" dirty="0">
                          <a:effectLst/>
                        </a:rPr>
                      </a:br>
                      <a:r>
                        <a:rPr lang="fr-CA" sz="3200" dirty="0">
                          <a:effectLst/>
                        </a:rPr>
                        <a:t>(Rio Tinto Alcan) AQ-2001-6224</a:t>
                      </a:r>
                      <a:endParaRPr lang="fr-CA" sz="3200" dirty="0">
                        <a:effectLst/>
                        <a:latin typeface="Calibri"/>
                        <a:ea typeface="Calibri"/>
                        <a:cs typeface="Times New Roman"/>
                      </a:endParaRPr>
                    </a:p>
                  </a:txBody>
                  <a:tcPr marL="44450" marR="44450" marT="0" marB="0" anchor="ctr"/>
                </a:tc>
                <a:tc>
                  <a:txBody>
                    <a:bodyPr/>
                    <a:lstStyle/>
                    <a:p>
                      <a:pPr algn="ctr">
                        <a:spcAft>
                          <a:spcPts val="0"/>
                        </a:spcAft>
                      </a:pPr>
                      <a:r>
                        <a:rPr lang="fr-CA" sz="3200" dirty="0">
                          <a:effectLst/>
                        </a:rPr>
                        <a:t>Chicoutimi</a:t>
                      </a:r>
                      <a:endParaRPr lang="fr-CA" sz="3200" dirty="0">
                        <a:effectLst/>
                        <a:latin typeface="Calibri"/>
                        <a:ea typeface="Calibri"/>
                        <a:cs typeface="Times New Roman"/>
                      </a:endParaRPr>
                    </a:p>
                  </a:txBody>
                  <a:tcPr marL="44450" marR="44450" marT="0" marB="0" anchor="ctr"/>
                </a:tc>
                <a:tc>
                  <a:txBody>
                    <a:bodyPr/>
                    <a:lstStyle/>
                    <a:p>
                      <a:pPr algn="ctr">
                        <a:spcAft>
                          <a:spcPts val="0"/>
                        </a:spcAft>
                      </a:pPr>
                      <a:r>
                        <a:rPr lang="fr-CA" sz="3200" dirty="0">
                          <a:effectLst/>
                        </a:rPr>
                        <a:t>2015-08-28</a:t>
                      </a:r>
                      <a:endParaRPr lang="fr-CA" sz="3200" dirty="0">
                        <a:effectLst/>
                        <a:latin typeface="Calibri"/>
                        <a:ea typeface="Calibri"/>
                        <a:cs typeface="Times New Roman"/>
                      </a:endParaRPr>
                    </a:p>
                  </a:txBody>
                  <a:tcPr marL="44450" marR="44450" marT="0" marB="0" anchor="ctr"/>
                </a:tc>
                <a:tc>
                  <a:txBody>
                    <a:bodyPr/>
                    <a:lstStyle/>
                    <a:p>
                      <a:pPr algn="ctr">
                        <a:spcAft>
                          <a:spcPts val="0"/>
                        </a:spcAft>
                      </a:pPr>
                      <a:r>
                        <a:rPr lang="fr-CA" sz="3200" dirty="0">
                          <a:effectLst/>
                        </a:rPr>
                        <a:t>123</a:t>
                      </a:r>
                      <a:endParaRPr lang="fr-CA" sz="3200" dirty="0">
                        <a:effectLst/>
                        <a:latin typeface="Calibri"/>
                        <a:ea typeface="Calibri"/>
                        <a:cs typeface="Times New Roman"/>
                      </a:endParaRPr>
                    </a:p>
                  </a:txBody>
                  <a:tcPr marL="44450" marR="44450" marT="0" marB="0" anchor="ctr"/>
                </a:tc>
              </a:tr>
              <a:tr h="669874">
                <a:tc>
                  <a:txBody>
                    <a:bodyPr/>
                    <a:lstStyle/>
                    <a:p>
                      <a:pPr>
                        <a:spcAft>
                          <a:spcPts val="0"/>
                        </a:spcAft>
                      </a:pPr>
                      <a:r>
                        <a:rPr lang="fr-CA" sz="3200" dirty="0">
                          <a:effectLst/>
                        </a:rPr>
                        <a:t>GDI Services (Québec) S.E.C.</a:t>
                      </a:r>
                      <a:endParaRPr lang="fr-CA" sz="3200" dirty="0">
                        <a:effectLst/>
                        <a:latin typeface="Calibri"/>
                        <a:ea typeface="Calibri"/>
                        <a:cs typeface="Times New Roman"/>
                      </a:endParaRPr>
                    </a:p>
                  </a:txBody>
                  <a:tcPr marL="44450" marR="44450" marT="0" marB="0" anchor="ctr"/>
                </a:tc>
                <a:tc>
                  <a:txBody>
                    <a:bodyPr/>
                    <a:lstStyle/>
                    <a:p>
                      <a:pPr algn="ctr">
                        <a:spcAft>
                          <a:spcPts val="0"/>
                        </a:spcAft>
                      </a:pPr>
                      <a:r>
                        <a:rPr lang="fr-CA" sz="3200" dirty="0">
                          <a:effectLst/>
                        </a:rPr>
                        <a:t>Montréal</a:t>
                      </a:r>
                      <a:endParaRPr lang="fr-CA" sz="3200" dirty="0">
                        <a:effectLst/>
                        <a:latin typeface="Calibri"/>
                        <a:ea typeface="Calibri"/>
                        <a:cs typeface="Times New Roman"/>
                      </a:endParaRPr>
                    </a:p>
                  </a:txBody>
                  <a:tcPr marL="44450" marR="44450" marT="0" marB="0" anchor="ctr"/>
                </a:tc>
                <a:tc>
                  <a:txBody>
                    <a:bodyPr/>
                    <a:lstStyle/>
                    <a:p>
                      <a:pPr algn="ctr">
                        <a:spcAft>
                          <a:spcPts val="0"/>
                        </a:spcAft>
                      </a:pPr>
                      <a:r>
                        <a:rPr lang="fr-CA" sz="3200">
                          <a:effectLst/>
                        </a:rPr>
                        <a:t>2015-09-01</a:t>
                      </a:r>
                      <a:endParaRPr lang="fr-CA" sz="3200">
                        <a:effectLst/>
                        <a:latin typeface="Calibri"/>
                        <a:ea typeface="Calibri"/>
                        <a:cs typeface="Times New Roman"/>
                      </a:endParaRPr>
                    </a:p>
                  </a:txBody>
                  <a:tcPr marL="44450" marR="44450" marT="0" marB="0" anchor="ctr"/>
                </a:tc>
                <a:tc>
                  <a:txBody>
                    <a:bodyPr/>
                    <a:lstStyle/>
                    <a:p>
                      <a:pPr algn="ctr">
                        <a:spcAft>
                          <a:spcPts val="0"/>
                        </a:spcAft>
                      </a:pPr>
                      <a:r>
                        <a:rPr lang="fr-CA" sz="3200">
                          <a:effectLst/>
                        </a:rPr>
                        <a:t>130</a:t>
                      </a:r>
                      <a:endParaRPr lang="fr-CA" sz="3200">
                        <a:effectLst/>
                        <a:latin typeface="Calibri"/>
                        <a:ea typeface="Calibri"/>
                        <a:cs typeface="Times New Roman"/>
                      </a:endParaRPr>
                    </a:p>
                  </a:txBody>
                  <a:tcPr marL="44450" marR="44450" marT="0" marB="0" anchor="ctr"/>
                </a:tc>
              </a:tr>
              <a:tr h="1072931">
                <a:tc>
                  <a:txBody>
                    <a:bodyPr/>
                    <a:lstStyle/>
                    <a:p>
                      <a:pPr>
                        <a:spcAft>
                          <a:spcPts val="0"/>
                        </a:spcAft>
                      </a:pPr>
                      <a:r>
                        <a:rPr lang="fr-CA" sz="3200">
                          <a:effectLst/>
                        </a:rPr>
                        <a:t>Premier Tech Technologies limitée</a:t>
                      </a:r>
                      <a:br>
                        <a:rPr lang="fr-CA" sz="3200">
                          <a:effectLst/>
                        </a:rPr>
                      </a:br>
                      <a:r>
                        <a:rPr lang="fr-CA" sz="3200">
                          <a:effectLst/>
                        </a:rPr>
                        <a:t>(Premier Tech 2000 ltée (Aqua))</a:t>
                      </a:r>
                      <a:endParaRPr lang="fr-CA" sz="3200">
                        <a:effectLst/>
                        <a:latin typeface="Calibri"/>
                        <a:ea typeface="Calibri"/>
                        <a:cs typeface="Times New Roman"/>
                      </a:endParaRPr>
                    </a:p>
                  </a:txBody>
                  <a:tcPr marL="44450" marR="44450" marT="0" marB="0" anchor="ctr"/>
                </a:tc>
                <a:tc>
                  <a:txBody>
                    <a:bodyPr/>
                    <a:lstStyle/>
                    <a:p>
                      <a:pPr algn="ctr">
                        <a:spcAft>
                          <a:spcPts val="0"/>
                        </a:spcAft>
                      </a:pPr>
                      <a:r>
                        <a:rPr lang="fr-CA" sz="3200" dirty="0">
                          <a:effectLst/>
                        </a:rPr>
                        <a:t>Joliette</a:t>
                      </a:r>
                      <a:endParaRPr lang="fr-CA" sz="3200" dirty="0">
                        <a:effectLst/>
                        <a:latin typeface="Calibri"/>
                        <a:ea typeface="Calibri"/>
                        <a:cs typeface="Times New Roman"/>
                      </a:endParaRPr>
                    </a:p>
                  </a:txBody>
                  <a:tcPr marL="44450" marR="44450" marT="0" marB="0" anchor="ctr"/>
                </a:tc>
                <a:tc>
                  <a:txBody>
                    <a:bodyPr/>
                    <a:lstStyle/>
                    <a:p>
                      <a:pPr algn="ctr">
                        <a:spcAft>
                          <a:spcPts val="0"/>
                        </a:spcAft>
                      </a:pPr>
                      <a:r>
                        <a:rPr lang="fr-CA" sz="3200" dirty="0">
                          <a:effectLst/>
                        </a:rPr>
                        <a:t>2015-09-11</a:t>
                      </a:r>
                      <a:endParaRPr lang="fr-CA" sz="3200" dirty="0">
                        <a:effectLst/>
                        <a:latin typeface="Calibri"/>
                        <a:ea typeface="Calibri"/>
                        <a:cs typeface="Times New Roman"/>
                      </a:endParaRPr>
                    </a:p>
                  </a:txBody>
                  <a:tcPr marL="44450" marR="44450" marT="0" marB="0" anchor="ctr"/>
                </a:tc>
                <a:tc>
                  <a:txBody>
                    <a:bodyPr/>
                    <a:lstStyle/>
                    <a:p>
                      <a:pPr algn="ctr">
                        <a:spcAft>
                          <a:spcPts val="0"/>
                        </a:spcAft>
                      </a:pPr>
                      <a:r>
                        <a:rPr lang="fr-CA" sz="3200">
                          <a:effectLst/>
                        </a:rPr>
                        <a:t>46</a:t>
                      </a:r>
                      <a:endParaRPr lang="fr-CA" sz="3200">
                        <a:effectLst/>
                        <a:latin typeface="Calibri"/>
                        <a:ea typeface="Calibri"/>
                        <a:cs typeface="Times New Roman"/>
                      </a:endParaRPr>
                    </a:p>
                  </a:txBody>
                  <a:tcPr marL="44450" marR="44450" marT="0" marB="0" anchor="ctr"/>
                </a:tc>
              </a:tr>
              <a:tr h="2682325">
                <a:tc>
                  <a:txBody>
                    <a:bodyPr/>
                    <a:lstStyle/>
                    <a:p>
                      <a:pPr>
                        <a:spcAft>
                          <a:spcPts val="0"/>
                        </a:spcAft>
                      </a:pPr>
                      <a:r>
                        <a:rPr lang="fr-CA" sz="3200" dirty="0" err="1">
                          <a:effectLst/>
                        </a:rPr>
                        <a:t>Nolicam</a:t>
                      </a:r>
                      <a:r>
                        <a:rPr lang="fr-CA" sz="3200" dirty="0">
                          <a:effectLst/>
                        </a:rPr>
                        <a:t> Location de camions </a:t>
                      </a:r>
                      <a:r>
                        <a:rPr lang="fr-CA" sz="3200" dirty="0" err="1">
                          <a:effectLst/>
                        </a:rPr>
                        <a:t>inc.</a:t>
                      </a:r>
                      <a:r>
                        <a:rPr lang="fr-CA" sz="3200" dirty="0">
                          <a:effectLst/>
                        </a:rPr>
                        <a:t/>
                      </a:r>
                      <a:br>
                        <a:rPr lang="fr-CA" sz="3200" dirty="0">
                          <a:effectLst/>
                        </a:rPr>
                      </a:br>
                      <a:r>
                        <a:rPr lang="fr-CA" sz="3200" dirty="0">
                          <a:effectLst/>
                        </a:rPr>
                        <a:t>Division Solutions LB </a:t>
                      </a:r>
                      <a:r>
                        <a:rPr lang="fr-CA" sz="3200" dirty="0" err="1">
                          <a:effectLst/>
                        </a:rPr>
                        <a:t>inc.</a:t>
                      </a:r>
                      <a:r>
                        <a:rPr lang="fr-CA" sz="3200" dirty="0">
                          <a:effectLst/>
                        </a:rPr>
                        <a:t/>
                      </a:r>
                      <a:br>
                        <a:rPr lang="fr-CA" sz="3200" dirty="0">
                          <a:effectLst/>
                        </a:rPr>
                      </a:br>
                      <a:r>
                        <a:rPr lang="fr-CA" sz="3200" dirty="0">
                          <a:effectLst/>
                        </a:rPr>
                        <a:t>Départements</a:t>
                      </a:r>
                      <a:br>
                        <a:rPr lang="fr-CA" sz="3200" dirty="0">
                          <a:effectLst/>
                        </a:rPr>
                      </a:br>
                      <a:r>
                        <a:rPr lang="fr-CA" sz="3200" u="sng" dirty="0">
                          <a:effectLst/>
                        </a:rPr>
                        <a:t>232, ravitailleurs diesel, 31 (</a:t>
                      </a:r>
                      <a:r>
                        <a:rPr lang="fr-CA" sz="3200" u="sng" dirty="0" err="1">
                          <a:effectLst/>
                        </a:rPr>
                        <a:t>Sope</a:t>
                      </a:r>
                      <a:r>
                        <a:rPr lang="fr-CA" sz="3200" u="sng" dirty="0">
                          <a:effectLst/>
                        </a:rPr>
                        <a:t>) et FCC</a:t>
                      </a:r>
                      <a:r>
                        <a:rPr lang="fr-CA" sz="3200" dirty="0">
                          <a:effectLst/>
                        </a:rPr>
                        <a:t/>
                      </a:r>
                      <a:br>
                        <a:rPr lang="fr-CA" sz="3200" dirty="0">
                          <a:effectLst/>
                        </a:rPr>
                      </a:br>
                      <a:r>
                        <a:rPr lang="fr-CA" sz="3200" dirty="0">
                          <a:effectLst/>
                        </a:rPr>
                        <a:t>AQ-2001-6252</a:t>
                      </a:r>
                      <a:endParaRPr lang="fr-CA" sz="3200" dirty="0">
                        <a:effectLst/>
                        <a:latin typeface="Calibri"/>
                        <a:ea typeface="Calibri"/>
                        <a:cs typeface="Times New Roman"/>
                      </a:endParaRPr>
                    </a:p>
                  </a:txBody>
                  <a:tcPr marL="44450" marR="44450" marT="0" marB="0" anchor="ctr"/>
                </a:tc>
                <a:tc>
                  <a:txBody>
                    <a:bodyPr/>
                    <a:lstStyle/>
                    <a:p>
                      <a:pPr algn="ctr">
                        <a:spcAft>
                          <a:spcPts val="0"/>
                        </a:spcAft>
                      </a:pPr>
                      <a:r>
                        <a:rPr lang="fr-CA" sz="3200" dirty="0">
                          <a:effectLst/>
                        </a:rPr>
                        <a:t>Chicoutimi</a:t>
                      </a:r>
                      <a:endParaRPr lang="fr-CA" sz="3200" dirty="0">
                        <a:effectLst/>
                        <a:latin typeface="Calibri"/>
                        <a:ea typeface="Calibri"/>
                        <a:cs typeface="Times New Roman"/>
                      </a:endParaRPr>
                    </a:p>
                  </a:txBody>
                  <a:tcPr marL="44450" marR="44450" marT="0" marB="0" anchor="ctr"/>
                </a:tc>
                <a:tc>
                  <a:txBody>
                    <a:bodyPr/>
                    <a:lstStyle/>
                    <a:p>
                      <a:pPr algn="ctr">
                        <a:spcAft>
                          <a:spcPts val="0"/>
                        </a:spcAft>
                      </a:pPr>
                      <a:r>
                        <a:rPr lang="fr-CA" sz="3200" dirty="0">
                          <a:effectLst/>
                        </a:rPr>
                        <a:t>2015-09-29</a:t>
                      </a:r>
                      <a:endParaRPr lang="fr-CA" sz="3200" dirty="0">
                        <a:effectLst/>
                        <a:latin typeface="Calibri"/>
                        <a:ea typeface="Calibri"/>
                        <a:cs typeface="Times New Roman"/>
                      </a:endParaRPr>
                    </a:p>
                  </a:txBody>
                  <a:tcPr marL="44450" marR="44450" marT="0" marB="0" anchor="ctr"/>
                </a:tc>
                <a:tc>
                  <a:txBody>
                    <a:bodyPr/>
                    <a:lstStyle/>
                    <a:p>
                      <a:pPr algn="ctr">
                        <a:spcAft>
                          <a:spcPts val="0"/>
                        </a:spcAft>
                      </a:pPr>
                      <a:r>
                        <a:rPr lang="fr-CA" sz="3200">
                          <a:effectLst/>
                        </a:rPr>
                        <a:t>53</a:t>
                      </a:r>
                      <a:endParaRPr lang="fr-CA" sz="3200">
                        <a:effectLst/>
                        <a:latin typeface="Calibri"/>
                        <a:ea typeface="Calibri"/>
                        <a:cs typeface="Times New Roman"/>
                      </a:endParaRPr>
                    </a:p>
                  </a:txBody>
                  <a:tcPr marL="44450" marR="44450" marT="0" marB="0" anchor="ctr"/>
                </a:tc>
              </a:tr>
              <a:tr h="1072931">
                <a:tc>
                  <a:txBody>
                    <a:bodyPr/>
                    <a:lstStyle/>
                    <a:p>
                      <a:pPr>
                        <a:spcAft>
                          <a:spcPts val="0"/>
                        </a:spcAft>
                      </a:pPr>
                      <a:r>
                        <a:rPr lang="fr-CA" sz="3200">
                          <a:effectLst/>
                        </a:rPr>
                        <a:t>Scotts Canada ltée (Fafard et Frères)</a:t>
                      </a:r>
                      <a:endParaRPr lang="fr-CA" sz="3200">
                        <a:effectLst/>
                        <a:latin typeface="Calibri"/>
                        <a:ea typeface="Calibri"/>
                        <a:cs typeface="Times New Roman"/>
                      </a:endParaRPr>
                    </a:p>
                  </a:txBody>
                  <a:tcPr marL="44450" marR="44450" marT="0" marB="0" anchor="ctr"/>
                </a:tc>
                <a:tc>
                  <a:txBody>
                    <a:bodyPr/>
                    <a:lstStyle/>
                    <a:p>
                      <a:pPr algn="ctr">
                        <a:spcAft>
                          <a:spcPts val="0"/>
                        </a:spcAft>
                      </a:pPr>
                      <a:r>
                        <a:rPr lang="fr-CA" sz="3200" dirty="0">
                          <a:effectLst/>
                        </a:rPr>
                        <a:t>Saint-</a:t>
                      </a:r>
                      <a:r>
                        <a:rPr lang="fr-CA" sz="3200" dirty="0" err="1">
                          <a:effectLst/>
                        </a:rPr>
                        <a:t>Ludger</a:t>
                      </a:r>
                      <a:r>
                        <a:rPr lang="fr-CA" sz="3200" dirty="0">
                          <a:effectLst/>
                        </a:rPr>
                        <a:t>-</a:t>
                      </a:r>
                      <a:br>
                        <a:rPr lang="fr-CA" sz="3200" dirty="0">
                          <a:effectLst/>
                        </a:rPr>
                      </a:br>
                      <a:r>
                        <a:rPr lang="fr-CA" sz="3200" dirty="0">
                          <a:effectLst/>
                        </a:rPr>
                        <a:t>de-</a:t>
                      </a:r>
                      <a:r>
                        <a:rPr lang="fr-CA" sz="3200" dirty="0" err="1">
                          <a:effectLst/>
                        </a:rPr>
                        <a:t>Milot</a:t>
                      </a:r>
                      <a:endParaRPr lang="fr-CA" sz="3200" dirty="0">
                        <a:effectLst/>
                        <a:latin typeface="Calibri"/>
                        <a:ea typeface="Calibri"/>
                        <a:cs typeface="Times New Roman"/>
                      </a:endParaRPr>
                    </a:p>
                  </a:txBody>
                  <a:tcPr marL="44450" marR="44450" marT="0" marB="0" anchor="ctr"/>
                </a:tc>
                <a:tc>
                  <a:txBody>
                    <a:bodyPr/>
                    <a:lstStyle/>
                    <a:p>
                      <a:pPr algn="ctr">
                        <a:spcAft>
                          <a:spcPts val="0"/>
                        </a:spcAft>
                      </a:pPr>
                      <a:r>
                        <a:rPr lang="fr-CA" sz="3200" dirty="0">
                          <a:effectLst/>
                        </a:rPr>
                        <a:t>2015-10-26</a:t>
                      </a:r>
                      <a:endParaRPr lang="fr-CA" sz="3200" dirty="0">
                        <a:effectLst/>
                        <a:latin typeface="Calibri"/>
                        <a:ea typeface="Calibri"/>
                        <a:cs typeface="Times New Roman"/>
                      </a:endParaRPr>
                    </a:p>
                  </a:txBody>
                  <a:tcPr marL="44450" marR="44450" marT="0" marB="0" anchor="ctr"/>
                </a:tc>
                <a:tc>
                  <a:txBody>
                    <a:bodyPr/>
                    <a:lstStyle/>
                    <a:p>
                      <a:pPr algn="ctr">
                        <a:spcAft>
                          <a:spcPts val="0"/>
                        </a:spcAft>
                      </a:pPr>
                      <a:r>
                        <a:rPr lang="fr-CA" sz="3200">
                          <a:effectLst/>
                        </a:rPr>
                        <a:t>25</a:t>
                      </a:r>
                      <a:endParaRPr lang="fr-CA" sz="3200">
                        <a:effectLst/>
                        <a:latin typeface="Calibri"/>
                        <a:ea typeface="Calibri"/>
                        <a:cs typeface="Times New Roman"/>
                      </a:endParaRPr>
                    </a:p>
                  </a:txBody>
                  <a:tcPr marL="44450" marR="44450" marT="0" marB="0" anchor="ctr"/>
                </a:tc>
              </a:tr>
              <a:tr h="788301">
                <a:tc>
                  <a:txBody>
                    <a:bodyPr/>
                    <a:lstStyle/>
                    <a:p>
                      <a:pPr>
                        <a:spcAft>
                          <a:spcPts val="0"/>
                        </a:spcAft>
                      </a:pPr>
                      <a:r>
                        <a:rPr lang="en-CA" sz="3200">
                          <a:effectLst/>
                        </a:rPr>
                        <a:t>Rio Tinto (Petit lingot Saguenay) </a:t>
                      </a:r>
                      <a:endParaRPr lang="fr-CA" sz="3200">
                        <a:effectLst/>
                        <a:latin typeface="Calibri"/>
                        <a:ea typeface="Calibri"/>
                        <a:cs typeface="Times New Roman"/>
                      </a:endParaRPr>
                    </a:p>
                  </a:txBody>
                  <a:tcPr marL="44450" marR="44450" marT="0" marB="0" anchor="ctr"/>
                </a:tc>
                <a:tc>
                  <a:txBody>
                    <a:bodyPr/>
                    <a:lstStyle/>
                    <a:p>
                      <a:pPr algn="ctr">
                        <a:spcAft>
                          <a:spcPts val="0"/>
                        </a:spcAft>
                      </a:pPr>
                      <a:r>
                        <a:rPr lang="fr-CA" sz="3200">
                          <a:effectLst/>
                        </a:rPr>
                        <a:t>Saguenay</a:t>
                      </a:r>
                      <a:endParaRPr lang="fr-CA" sz="3200">
                        <a:effectLst/>
                        <a:latin typeface="Calibri"/>
                        <a:ea typeface="Calibri"/>
                        <a:cs typeface="Times New Roman"/>
                      </a:endParaRPr>
                    </a:p>
                  </a:txBody>
                  <a:tcPr marL="44450" marR="44450" marT="0" marB="0" anchor="ctr"/>
                </a:tc>
                <a:tc>
                  <a:txBody>
                    <a:bodyPr/>
                    <a:lstStyle/>
                    <a:p>
                      <a:pPr algn="ctr">
                        <a:spcAft>
                          <a:spcPts val="0"/>
                        </a:spcAft>
                      </a:pPr>
                      <a:r>
                        <a:rPr lang="fr-CA" sz="3200" dirty="0">
                          <a:effectLst/>
                        </a:rPr>
                        <a:t>2015-10-30</a:t>
                      </a:r>
                      <a:endParaRPr lang="fr-CA" sz="3200" dirty="0">
                        <a:effectLst/>
                        <a:latin typeface="Calibri"/>
                        <a:ea typeface="Calibri"/>
                        <a:cs typeface="Times New Roman"/>
                      </a:endParaRPr>
                    </a:p>
                  </a:txBody>
                  <a:tcPr marL="44450" marR="44450" marT="0" marB="0" anchor="ctr"/>
                </a:tc>
                <a:tc>
                  <a:txBody>
                    <a:bodyPr/>
                    <a:lstStyle/>
                    <a:p>
                      <a:pPr algn="ctr">
                        <a:spcAft>
                          <a:spcPts val="0"/>
                        </a:spcAft>
                      </a:pPr>
                      <a:r>
                        <a:rPr lang="fr-CA" sz="3200" dirty="0">
                          <a:effectLst/>
                        </a:rPr>
                        <a:t>10</a:t>
                      </a:r>
                      <a:endParaRPr lang="fr-CA" sz="3200" dirty="0">
                        <a:effectLst/>
                        <a:latin typeface="Calibri"/>
                        <a:ea typeface="Calibri"/>
                        <a:cs typeface="Times New Roman"/>
                      </a:endParaRPr>
                    </a:p>
                  </a:txBody>
                  <a:tcPr marL="44450" marR="44450" marT="0" marB="0" anchor="ctr"/>
                </a:tc>
              </a:tr>
            </a:tbl>
          </a:graphicData>
        </a:graphic>
      </p:graphicFrame>
    </p:spTree>
    <p:extLst>
      <p:ext uri="{BB962C8B-B14F-4D97-AF65-F5344CB8AC3E}">
        <p14:creationId xmlns:p14="http://schemas.microsoft.com/office/powerpoint/2010/main" val="223953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Espace réservé du contenu 3"/>
          <p:cNvGraphicFramePr>
            <a:graphicFrameLocks noGrp="1"/>
          </p:cNvGraphicFramePr>
          <p:nvPr>
            <p:ph idx="1"/>
            <p:custDataLst>
              <p:tags r:id="rId1"/>
            </p:custDataLst>
            <p:extLst>
              <p:ext uri="{D42A27DB-BD31-4B8C-83A1-F6EECF244321}">
                <p14:modId xmlns:p14="http://schemas.microsoft.com/office/powerpoint/2010/main" val="105460469"/>
              </p:ext>
            </p:extLst>
          </p:nvPr>
        </p:nvGraphicFramePr>
        <p:xfrm>
          <a:off x="761891" y="157651"/>
          <a:ext cx="22224233" cy="11814571"/>
        </p:xfrm>
        <a:graphic>
          <a:graphicData uri="http://schemas.openxmlformats.org/drawingml/2006/table">
            <a:tbl>
              <a:tblPr firstRow="1" firstCol="1" bandRow="1">
                <a:tableStyleId>{5C22544A-7EE6-4342-B048-85BDC9FD1C3A}</a:tableStyleId>
              </a:tblPr>
              <a:tblGrid>
                <a:gridCol w="11063022"/>
                <a:gridCol w="3778784"/>
                <a:gridCol w="4221942"/>
                <a:gridCol w="3160485"/>
              </a:tblGrid>
              <a:tr h="1261244">
                <a:tc>
                  <a:txBody>
                    <a:bodyPr/>
                    <a:lstStyle/>
                    <a:p>
                      <a:pPr algn="ctr">
                        <a:spcAft>
                          <a:spcPts val="0"/>
                        </a:spcAft>
                      </a:pPr>
                      <a:r>
                        <a:rPr lang="fr-CA" sz="8800" dirty="0" smtClean="0">
                          <a:solidFill>
                            <a:srgbClr val="0070C0"/>
                          </a:solidFill>
                        </a:rPr>
                        <a:t>Recrutement</a:t>
                      </a:r>
                      <a:endParaRPr lang="fr-CA" sz="8800" dirty="0">
                        <a:effectLst/>
                        <a:latin typeface="Calibri"/>
                        <a:ea typeface="Calibri"/>
                        <a:cs typeface="Times New Roman"/>
                      </a:endParaRPr>
                    </a:p>
                  </a:txBody>
                  <a:tcPr marL="44450" marR="44450" marT="0" marB="0" anchor="ctr">
                    <a:solidFill>
                      <a:schemeClr val="bg1"/>
                    </a:solidFill>
                  </a:tcPr>
                </a:tc>
                <a:tc>
                  <a:txBody>
                    <a:bodyPr/>
                    <a:lstStyle/>
                    <a:p>
                      <a:pPr algn="ctr">
                        <a:spcAft>
                          <a:spcPts val="0"/>
                        </a:spcAft>
                      </a:pPr>
                      <a:endParaRPr lang="fr-CA" sz="3600" dirty="0">
                        <a:effectLst/>
                        <a:latin typeface="Calibri"/>
                        <a:ea typeface="Calibri"/>
                        <a:cs typeface="Times New Roman"/>
                      </a:endParaRPr>
                    </a:p>
                  </a:txBody>
                  <a:tcPr marL="44450" marR="44450" marT="0" marB="0" anchor="ctr">
                    <a:solidFill>
                      <a:schemeClr val="bg1"/>
                    </a:solidFill>
                  </a:tcPr>
                </a:tc>
                <a:tc>
                  <a:txBody>
                    <a:bodyPr/>
                    <a:lstStyle/>
                    <a:p>
                      <a:pPr algn="ctr">
                        <a:spcAft>
                          <a:spcPts val="0"/>
                        </a:spcAft>
                      </a:pPr>
                      <a:endParaRPr lang="fr-CA" sz="3600" dirty="0">
                        <a:effectLst/>
                        <a:latin typeface="Calibri"/>
                        <a:ea typeface="Calibri"/>
                        <a:cs typeface="Times New Roman"/>
                      </a:endParaRPr>
                    </a:p>
                  </a:txBody>
                  <a:tcPr marL="44450" marR="44450" marT="0" marB="0" anchor="ctr">
                    <a:solidFill>
                      <a:schemeClr val="bg1"/>
                    </a:solidFill>
                  </a:tcPr>
                </a:tc>
                <a:tc>
                  <a:txBody>
                    <a:bodyPr/>
                    <a:lstStyle/>
                    <a:p>
                      <a:pPr algn="ctr">
                        <a:spcAft>
                          <a:spcPts val="0"/>
                        </a:spcAft>
                      </a:pPr>
                      <a:endParaRPr lang="fr-CA" sz="3600" dirty="0">
                        <a:effectLst/>
                        <a:latin typeface="Calibri"/>
                        <a:ea typeface="Calibri"/>
                        <a:cs typeface="Times New Roman"/>
                      </a:endParaRPr>
                    </a:p>
                  </a:txBody>
                  <a:tcPr marL="44450" marR="44450" marT="0" marB="0" anchor="ctr">
                    <a:solidFill>
                      <a:schemeClr val="bg1"/>
                    </a:solidFill>
                  </a:tcPr>
                </a:tc>
              </a:tr>
              <a:tr h="613807">
                <a:tc>
                  <a:txBody>
                    <a:bodyPr/>
                    <a:lstStyle/>
                    <a:p>
                      <a:pPr algn="ctr">
                        <a:spcAft>
                          <a:spcPts val="0"/>
                        </a:spcAft>
                      </a:pPr>
                      <a:r>
                        <a:rPr lang="fr-CA" sz="4000" dirty="0">
                          <a:effectLst/>
                        </a:rPr>
                        <a:t>Liste des dossiers accrédités </a:t>
                      </a:r>
                      <a:br>
                        <a:rPr lang="fr-CA" sz="4000" dirty="0">
                          <a:effectLst/>
                        </a:rPr>
                      </a:br>
                      <a:r>
                        <a:rPr lang="fr-CA" sz="4000" dirty="0">
                          <a:effectLst/>
                        </a:rPr>
                        <a:t>août 2015 à août 2016</a:t>
                      </a:r>
                      <a:endParaRPr lang="fr-CA" sz="4000" dirty="0">
                        <a:effectLst/>
                        <a:latin typeface="Calibri"/>
                        <a:ea typeface="Calibri"/>
                        <a:cs typeface="Times New Roman"/>
                      </a:endParaRPr>
                    </a:p>
                  </a:txBody>
                  <a:tcPr marL="44450" marR="44450" marT="0" marB="0" anchor="ctr"/>
                </a:tc>
                <a:tc>
                  <a:txBody>
                    <a:bodyPr/>
                    <a:lstStyle/>
                    <a:p>
                      <a:pPr algn="ctr">
                        <a:spcAft>
                          <a:spcPts val="0"/>
                        </a:spcAft>
                      </a:pPr>
                      <a:r>
                        <a:rPr lang="fr-CA" sz="4000" dirty="0">
                          <a:effectLst/>
                        </a:rPr>
                        <a:t>Ville de</a:t>
                      </a:r>
                      <a:br>
                        <a:rPr lang="fr-CA" sz="4000" dirty="0">
                          <a:effectLst/>
                        </a:rPr>
                      </a:br>
                      <a:r>
                        <a:rPr lang="fr-CA" sz="4000" dirty="0">
                          <a:effectLst/>
                        </a:rPr>
                        <a:t>l'établissement visé</a:t>
                      </a:r>
                      <a:endParaRPr lang="fr-CA" sz="4000" dirty="0">
                        <a:effectLst/>
                        <a:latin typeface="Calibri"/>
                        <a:ea typeface="Calibri"/>
                        <a:cs typeface="Times New Roman"/>
                      </a:endParaRPr>
                    </a:p>
                  </a:txBody>
                  <a:tcPr marL="44450" marR="44450" marT="0" marB="0" anchor="ctr"/>
                </a:tc>
                <a:tc>
                  <a:txBody>
                    <a:bodyPr/>
                    <a:lstStyle/>
                    <a:p>
                      <a:pPr algn="ctr">
                        <a:spcAft>
                          <a:spcPts val="0"/>
                        </a:spcAft>
                      </a:pPr>
                      <a:r>
                        <a:rPr lang="fr-CA" sz="4000" dirty="0">
                          <a:effectLst/>
                        </a:rPr>
                        <a:t>Date de</a:t>
                      </a:r>
                      <a:br>
                        <a:rPr lang="fr-CA" sz="4000" dirty="0">
                          <a:effectLst/>
                        </a:rPr>
                      </a:br>
                      <a:r>
                        <a:rPr lang="fr-CA" sz="4000" dirty="0">
                          <a:effectLst/>
                        </a:rPr>
                        <a:t> certification</a:t>
                      </a:r>
                      <a:endParaRPr lang="fr-CA" sz="4000" dirty="0">
                        <a:effectLst/>
                        <a:latin typeface="Calibri"/>
                        <a:ea typeface="Calibri"/>
                        <a:cs typeface="Times New Roman"/>
                      </a:endParaRPr>
                    </a:p>
                  </a:txBody>
                  <a:tcPr marL="44450" marR="44450" marT="0" marB="0" anchor="ctr"/>
                </a:tc>
                <a:tc>
                  <a:txBody>
                    <a:bodyPr/>
                    <a:lstStyle/>
                    <a:p>
                      <a:pPr algn="ctr">
                        <a:spcAft>
                          <a:spcPts val="0"/>
                        </a:spcAft>
                      </a:pPr>
                      <a:r>
                        <a:rPr lang="fr-CA" sz="4000" dirty="0">
                          <a:effectLst/>
                        </a:rPr>
                        <a:t>Nombre de</a:t>
                      </a:r>
                      <a:br>
                        <a:rPr lang="fr-CA" sz="4000" dirty="0">
                          <a:effectLst/>
                        </a:rPr>
                      </a:br>
                      <a:r>
                        <a:rPr lang="fr-CA" sz="4000" dirty="0">
                          <a:effectLst/>
                        </a:rPr>
                        <a:t>salariés visés</a:t>
                      </a:r>
                      <a:endParaRPr lang="fr-CA" sz="4000" dirty="0">
                        <a:effectLst/>
                        <a:latin typeface="Calibri"/>
                        <a:ea typeface="Calibri"/>
                        <a:cs typeface="Times New Roman"/>
                      </a:endParaRPr>
                    </a:p>
                  </a:txBody>
                  <a:tcPr marL="44450" marR="44450" marT="0" marB="0" anchor="ctr"/>
                </a:tc>
              </a:tr>
              <a:tr h="1368369">
                <a:tc>
                  <a:txBody>
                    <a:bodyPr/>
                    <a:lstStyle/>
                    <a:p>
                      <a:pPr>
                        <a:spcAft>
                          <a:spcPts val="0"/>
                        </a:spcAft>
                      </a:pPr>
                      <a:r>
                        <a:rPr lang="fr-CA" sz="3600" dirty="0">
                          <a:effectLst/>
                        </a:rPr>
                        <a:t>Consultants S.L. &amp; B. </a:t>
                      </a:r>
                      <a:r>
                        <a:rPr lang="fr-CA" sz="3600" dirty="0" err="1">
                          <a:effectLst/>
                        </a:rPr>
                        <a:t>inc.</a:t>
                      </a:r>
                      <a:endParaRPr lang="fr-CA" sz="3600" dirty="0">
                        <a:effectLst/>
                        <a:latin typeface="Calibri"/>
                        <a:ea typeface="Calibri"/>
                        <a:cs typeface="Times New Roman"/>
                      </a:endParaRPr>
                    </a:p>
                  </a:txBody>
                  <a:tcPr marL="44450" marR="44450" marT="0" marB="0" anchor="ctr"/>
                </a:tc>
                <a:tc>
                  <a:txBody>
                    <a:bodyPr/>
                    <a:lstStyle/>
                    <a:p>
                      <a:pPr algn="ctr">
                        <a:spcAft>
                          <a:spcPts val="0"/>
                        </a:spcAft>
                      </a:pPr>
                      <a:r>
                        <a:rPr lang="fr-CA" sz="3600" dirty="0">
                          <a:effectLst/>
                        </a:rPr>
                        <a:t>Saguenay</a:t>
                      </a:r>
                      <a:endParaRPr lang="fr-CA" sz="3600" dirty="0">
                        <a:effectLst/>
                        <a:latin typeface="Calibri"/>
                        <a:ea typeface="Calibri"/>
                        <a:cs typeface="Times New Roman"/>
                      </a:endParaRPr>
                    </a:p>
                  </a:txBody>
                  <a:tcPr marL="44450" marR="44450" marT="0" marB="0" anchor="ctr"/>
                </a:tc>
                <a:tc>
                  <a:txBody>
                    <a:bodyPr/>
                    <a:lstStyle/>
                    <a:p>
                      <a:pPr algn="ctr">
                        <a:spcAft>
                          <a:spcPts val="0"/>
                        </a:spcAft>
                      </a:pPr>
                      <a:r>
                        <a:rPr lang="fr-CA" sz="3600" dirty="0">
                          <a:effectLst/>
                        </a:rPr>
                        <a:t>2015-11-17</a:t>
                      </a:r>
                      <a:endParaRPr lang="fr-CA" sz="3600" dirty="0">
                        <a:effectLst/>
                        <a:latin typeface="Calibri"/>
                        <a:ea typeface="Calibri"/>
                        <a:cs typeface="Times New Roman"/>
                      </a:endParaRPr>
                    </a:p>
                  </a:txBody>
                  <a:tcPr marL="44450" marR="44450" marT="0" marB="0" anchor="ctr"/>
                </a:tc>
                <a:tc>
                  <a:txBody>
                    <a:bodyPr/>
                    <a:lstStyle/>
                    <a:p>
                      <a:pPr algn="ctr">
                        <a:spcAft>
                          <a:spcPts val="0"/>
                        </a:spcAft>
                      </a:pPr>
                      <a:r>
                        <a:rPr lang="fr-CA" sz="3600">
                          <a:effectLst/>
                        </a:rPr>
                        <a:t>40</a:t>
                      </a:r>
                      <a:endParaRPr lang="fr-CA" sz="3600">
                        <a:effectLst/>
                        <a:latin typeface="Calibri"/>
                        <a:ea typeface="Calibri"/>
                        <a:cs typeface="Times New Roman"/>
                      </a:endParaRPr>
                    </a:p>
                  </a:txBody>
                  <a:tcPr marL="44450" marR="44450" marT="0" marB="0" anchor="ctr"/>
                </a:tc>
              </a:tr>
              <a:tr h="696961">
                <a:tc>
                  <a:txBody>
                    <a:bodyPr/>
                    <a:lstStyle/>
                    <a:p>
                      <a:pPr>
                        <a:spcAft>
                          <a:spcPts val="0"/>
                        </a:spcAft>
                      </a:pPr>
                      <a:r>
                        <a:rPr lang="fr-CA" sz="3600">
                          <a:effectLst/>
                        </a:rPr>
                        <a:t>Albi Hyundai Châteauguay</a:t>
                      </a:r>
                      <a:endParaRPr lang="fr-CA" sz="3600">
                        <a:effectLst/>
                        <a:latin typeface="Calibri"/>
                        <a:ea typeface="Calibri"/>
                        <a:cs typeface="Times New Roman"/>
                      </a:endParaRPr>
                    </a:p>
                  </a:txBody>
                  <a:tcPr marL="44450" marR="44450" marT="0" marB="0" anchor="ctr"/>
                </a:tc>
                <a:tc>
                  <a:txBody>
                    <a:bodyPr/>
                    <a:lstStyle/>
                    <a:p>
                      <a:pPr algn="ctr">
                        <a:spcAft>
                          <a:spcPts val="0"/>
                        </a:spcAft>
                      </a:pPr>
                      <a:r>
                        <a:rPr lang="fr-CA" sz="3600">
                          <a:effectLst/>
                        </a:rPr>
                        <a:t>Châteauguay</a:t>
                      </a:r>
                      <a:endParaRPr lang="fr-CA" sz="3600">
                        <a:effectLst/>
                        <a:latin typeface="Calibri"/>
                        <a:ea typeface="Calibri"/>
                        <a:cs typeface="Times New Roman"/>
                      </a:endParaRPr>
                    </a:p>
                  </a:txBody>
                  <a:tcPr marL="44450" marR="44450" marT="0" marB="0" anchor="ctr"/>
                </a:tc>
                <a:tc>
                  <a:txBody>
                    <a:bodyPr/>
                    <a:lstStyle/>
                    <a:p>
                      <a:pPr algn="ctr">
                        <a:spcAft>
                          <a:spcPts val="0"/>
                        </a:spcAft>
                      </a:pPr>
                      <a:r>
                        <a:rPr lang="fr-CA" sz="3600" dirty="0">
                          <a:effectLst/>
                        </a:rPr>
                        <a:t>2015-11-25</a:t>
                      </a:r>
                      <a:endParaRPr lang="fr-CA" sz="3600" dirty="0">
                        <a:effectLst/>
                        <a:latin typeface="Calibri"/>
                        <a:ea typeface="Calibri"/>
                        <a:cs typeface="Times New Roman"/>
                      </a:endParaRPr>
                    </a:p>
                  </a:txBody>
                  <a:tcPr marL="44450" marR="44450" marT="0" marB="0" anchor="ctr"/>
                </a:tc>
                <a:tc>
                  <a:txBody>
                    <a:bodyPr/>
                    <a:lstStyle/>
                    <a:p>
                      <a:pPr algn="ctr">
                        <a:spcAft>
                          <a:spcPts val="0"/>
                        </a:spcAft>
                      </a:pPr>
                      <a:r>
                        <a:rPr lang="fr-CA" sz="3600">
                          <a:effectLst/>
                        </a:rPr>
                        <a:t>9</a:t>
                      </a:r>
                      <a:endParaRPr lang="fr-CA" sz="3600">
                        <a:effectLst/>
                        <a:latin typeface="Calibri"/>
                        <a:ea typeface="Calibri"/>
                        <a:cs typeface="Times New Roman"/>
                      </a:endParaRPr>
                    </a:p>
                  </a:txBody>
                  <a:tcPr marL="44450" marR="44450" marT="0" marB="0" anchor="ctr"/>
                </a:tc>
              </a:tr>
              <a:tr h="1726142">
                <a:tc>
                  <a:txBody>
                    <a:bodyPr/>
                    <a:lstStyle/>
                    <a:p>
                      <a:pPr>
                        <a:spcAft>
                          <a:spcPts val="0"/>
                        </a:spcAft>
                      </a:pPr>
                      <a:r>
                        <a:rPr lang="fr-CA" sz="3600" dirty="0">
                          <a:effectLst/>
                        </a:rPr>
                        <a:t>Manoir Cousineau  </a:t>
                      </a:r>
                      <a:endParaRPr lang="fr-CA" sz="3600" dirty="0">
                        <a:effectLst/>
                        <a:latin typeface="Calibri"/>
                        <a:ea typeface="Calibri"/>
                        <a:cs typeface="Times New Roman"/>
                      </a:endParaRPr>
                    </a:p>
                  </a:txBody>
                  <a:tcPr marL="44450" marR="44450" marT="0" marB="0" anchor="ctr"/>
                </a:tc>
                <a:tc>
                  <a:txBody>
                    <a:bodyPr/>
                    <a:lstStyle/>
                    <a:p>
                      <a:pPr algn="ctr">
                        <a:spcAft>
                          <a:spcPts val="0"/>
                        </a:spcAft>
                      </a:pPr>
                      <a:r>
                        <a:rPr lang="fr-CA" sz="3600">
                          <a:effectLst/>
                        </a:rPr>
                        <a:t>St-Hubert</a:t>
                      </a:r>
                      <a:endParaRPr lang="fr-CA" sz="3600">
                        <a:effectLst/>
                        <a:latin typeface="Calibri"/>
                        <a:ea typeface="Calibri"/>
                        <a:cs typeface="Times New Roman"/>
                      </a:endParaRPr>
                    </a:p>
                  </a:txBody>
                  <a:tcPr marL="44450" marR="44450" marT="0" marB="0" anchor="ctr"/>
                </a:tc>
                <a:tc>
                  <a:txBody>
                    <a:bodyPr/>
                    <a:lstStyle/>
                    <a:p>
                      <a:pPr algn="ctr">
                        <a:spcAft>
                          <a:spcPts val="0"/>
                        </a:spcAft>
                      </a:pPr>
                      <a:r>
                        <a:rPr lang="fr-CA" sz="3600" dirty="0">
                          <a:effectLst/>
                        </a:rPr>
                        <a:t>2015-12-11</a:t>
                      </a:r>
                      <a:endParaRPr lang="fr-CA" sz="3600" dirty="0">
                        <a:effectLst/>
                        <a:latin typeface="Calibri"/>
                        <a:ea typeface="Calibri"/>
                        <a:cs typeface="Times New Roman"/>
                      </a:endParaRPr>
                    </a:p>
                  </a:txBody>
                  <a:tcPr marL="44450" marR="44450" marT="0" marB="0" anchor="ctr"/>
                </a:tc>
                <a:tc>
                  <a:txBody>
                    <a:bodyPr/>
                    <a:lstStyle/>
                    <a:p>
                      <a:pPr algn="ctr">
                        <a:spcAft>
                          <a:spcPts val="0"/>
                        </a:spcAft>
                      </a:pPr>
                      <a:r>
                        <a:rPr lang="fr-CA" sz="3600">
                          <a:effectLst/>
                        </a:rPr>
                        <a:t>58</a:t>
                      </a:r>
                      <a:endParaRPr lang="fr-CA" sz="3600">
                        <a:effectLst/>
                        <a:latin typeface="Calibri"/>
                        <a:ea typeface="Calibri"/>
                        <a:cs typeface="Times New Roman"/>
                      </a:endParaRPr>
                    </a:p>
                  </a:txBody>
                  <a:tcPr marL="44450" marR="44450" marT="0" marB="0" anchor="ctr"/>
                </a:tc>
              </a:tr>
              <a:tr h="1700587">
                <a:tc>
                  <a:txBody>
                    <a:bodyPr/>
                    <a:lstStyle/>
                    <a:p>
                      <a:pPr>
                        <a:spcAft>
                          <a:spcPts val="0"/>
                        </a:spcAft>
                      </a:pPr>
                      <a:r>
                        <a:rPr lang="fr-CA" sz="3600" dirty="0">
                          <a:effectLst/>
                        </a:rPr>
                        <a:t>Autobus Longueuil</a:t>
                      </a:r>
                      <a:endParaRPr lang="fr-CA" sz="3600" dirty="0">
                        <a:effectLst/>
                        <a:latin typeface="Calibri"/>
                        <a:ea typeface="Calibri"/>
                        <a:cs typeface="Times New Roman"/>
                      </a:endParaRPr>
                    </a:p>
                  </a:txBody>
                  <a:tcPr marL="44450" marR="44450" marT="0" marB="0" anchor="ctr"/>
                </a:tc>
                <a:tc>
                  <a:txBody>
                    <a:bodyPr/>
                    <a:lstStyle/>
                    <a:p>
                      <a:pPr algn="ctr">
                        <a:spcAft>
                          <a:spcPts val="0"/>
                        </a:spcAft>
                      </a:pPr>
                      <a:r>
                        <a:rPr lang="fr-CA" sz="3600" dirty="0">
                          <a:effectLst/>
                        </a:rPr>
                        <a:t>Longueuil</a:t>
                      </a:r>
                      <a:endParaRPr lang="fr-CA" sz="3600" dirty="0">
                        <a:effectLst/>
                        <a:latin typeface="Calibri"/>
                        <a:ea typeface="Calibri"/>
                        <a:cs typeface="Times New Roman"/>
                      </a:endParaRPr>
                    </a:p>
                  </a:txBody>
                  <a:tcPr marL="44450" marR="44450" marT="0" marB="0" anchor="ctr"/>
                </a:tc>
                <a:tc>
                  <a:txBody>
                    <a:bodyPr/>
                    <a:lstStyle/>
                    <a:p>
                      <a:pPr algn="ctr">
                        <a:spcAft>
                          <a:spcPts val="0"/>
                        </a:spcAft>
                      </a:pPr>
                      <a:r>
                        <a:rPr lang="fr-CA" sz="3600" dirty="0">
                          <a:effectLst/>
                        </a:rPr>
                        <a:t>2016-01-14</a:t>
                      </a:r>
                      <a:endParaRPr lang="fr-CA" sz="3600" dirty="0">
                        <a:effectLst/>
                        <a:latin typeface="Calibri"/>
                        <a:ea typeface="Calibri"/>
                        <a:cs typeface="Times New Roman"/>
                      </a:endParaRPr>
                    </a:p>
                  </a:txBody>
                  <a:tcPr marL="44450" marR="44450" marT="0" marB="0" anchor="ctr"/>
                </a:tc>
                <a:tc>
                  <a:txBody>
                    <a:bodyPr/>
                    <a:lstStyle/>
                    <a:p>
                      <a:pPr algn="ctr">
                        <a:spcAft>
                          <a:spcPts val="0"/>
                        </a:spcAft>
                      </a:pPr>
                      <a:r>
                        <a:rPr lang="fr-CA" sz="3600" dirty="0">
                          <a:effectLst/>
                        </a:rPr>
                        <a:t>8</a:t>
                      </a:r>
                      <a:endParaRPr lang="fr-CA" sz="3600" dirty="0">
                        <a:effectLst/>
                        <a:latin typeface="Calibri"/>
                        <a:ea typeface="Calibri"/>
                        <a:cs typeface="Times New Roman"/>
                      </a:endParaRPr>
                    </a:p>
                  </a:txBody>
                  <a:tcPr marL="44450" marR="44450" marT="0" marB="0" anchor="ctr"/>
                </a:tc>
              </a:tr>
              <a:tr h="1925939">
                <a:tc>
                  <a:txBody>
                    <a:bodyPr/>
                    <a:lstStyle/>
                    <a:p>
                      <a:pPr>
                        <a:spcAft>
                          <a:spcPts val="0"/>
                        </a:spcAft>
                      </a:pPr>
                      <a:r>
                        <a:rPr lang="fr-CA" sz="3600">
                          <a:effectLst/>
                        </a:rPr>
                        <a:t>Goodfellow inc. - Delson</a:t>
                      </a:r>
                      <a:endParaRPr lang="fr-CA" sz="3600">
                        <a:effectLst/>
                        <a:latin typeface="Calibri"/>
                        <a:ea typeface="Calibri"/>
                        <a:cs typeface="Times New Roman"/>
                      </a:endParaRPr>
                    </a:p>
                  </a:txBody>
                  <a:tcPr marL="44450" marR="44450" marT="0" marB="0" anchor="ctr"/>
                </a:tc>
                <a:tc>
                  <a:txBody>
                    <a:bodyPr/>
                    <a:lstStyle/>
                    <a:p>
                      <a:pPr algn="ctr">
                        <a:spcAft>
                          <a:spcPts val="0"/>
                        </a:spcAft>
                      </a:pPr>
                      <a:r>
                        <a:rPr lang="fr-CA" sz="3600">
                          <a:effectLst/>
                        </a:rPr>
                        <a:t>Delson</a:t>
                      </a:r>
                      <a:endParaRPr lang="fr-CA" sz="3600">
                        <a:effectLst/>
                        <a:latin typeface="Calibri"/>
                        <a:ea typeface="Calibri"/>
                        <a:cs typeface="Times New Roman"/>
                      </a:endParaRPr>
                    </a:p>
                  </a:txBody>
                  <a:tcPr marL="44450" marR="44450" marT="0" marB="0" anchor="ctr"/>
                </a:tc>
                <a:tc>
                  <a:txBody>
                    <a:bodyPr/>
                    <a:lstStyle/>
                    <a:p>
                      <a:pPr algn="ctr">
                        <a:spcAft>
                          <a:spcPts val="0"/>
                        </a:spcAft>
                      </a:pPr>
                      <a:r>
                        <a:rPr lang="fr-CA" sz="3600">
                          <a:effectLst/>
                        </a:rPr>
                        <a:t>2016-01-18</a:t>
                      </a:r>
                      <a:endParaRPr lang="fr-CA" sz="3600">
                        <a:effectLst/>
                        <a:latin typeface="Calibri"/>
                        <a:ea typeface="Calibri"/>
                        <a:cs typeface="Times New Roman"/>
                      </a:endParaRPr>
                    </a:p>
                  </a:txBody>
                  <a:tcPr marL="44450" marR="44450" marT="0" marB="0" anchor="ctr"/>
                </a:tc>
                <a:tc>
                  <a:txBody>
                    <a:bodyPr/>
                    <a:lstStyle/>
                    <a:p>
                      <a:pPr algn="ctr">
                        <a:spcAft>
                          <a:spcPts val="0"/>
                        </a:spcAft>
                      </a:pPr>
                      <a:r>
                        <a:rPr lang="fr-CA" sz="3600" dirty="0">
                          <a:effectLst/>
                        </a:rPr>
                        <a:t>325</a:t>
                      </a:r>
                      <a:endParaRPr lang="fr-CA" sz="3600" dirty="0">
                        <a:effectLst/>
                        <a:latin typeface="Calibri"/>
                        <a:ea typeface="Calibri"/>
                        <a:cs typeface="Times New Roman"/>
                      </a:endParaRPr>
                    </a:p>
                  </a:txBody>
                  <a:tcPr marL="44450" marR="44450" marT="0" marB="0" anchor="ctr"/>
                </a:tc>
              </a:tr>
              <a:tr h="1226653">
                <a:tc>
                  <a:txBody>
                    <a:bodyPr/>
                    <a:lstStyle/>
                    <a:p>
                      <a:pPr>
                        <a:spcAft>
                          <a:spcPts val="0"/>
                        </a:spcAft>
                      </a:pPr>
                      <a:r>
                        <a:rPr lang="fr-CA" sz="3600">
                          <a:effectLst/>
                        </a:rPr>
                        <a:t>Veolia ES Canada Services Industriels Inc.)</a:t>
                      </a:r>
                      <a:endParaRPr lang="fr-CA" sz="3600">
                        <a:effectLst/>
                        <a:latin typeface="Calibri"/>
                        <a:ea typeface="Calibri"/>
                        <a:cs typeface="Times New Roman"/>
                      </a:endParaRPr>
                    </a:p>
                  </a:txBody>
                  <a:tcPr marL="44450" marR="44450" marT="0" marB="0" anchor="ctr"/>
                </a:tc>
                <a:tc>
                  <a:txBody>
                    <a:bodyPr/>
                    <a:lstStyle/>
                    <a:p>
                      <a:pPr algn="ctr">
                        <a:spcAft>
                          <a:spcPts val="0"/>
                        </a:spcAft>
                      </a:pPr>
                      <a:r>
                        <a:rPr lang="fr-CA" sz="3600">
                          <a:effectLst/>
                        </a:rPr>
                        <a:t>Saint-Hyacinthe</a:t>
                      </a:r>
                      <a:endParaRPr lang="fr-CA" sz="3600">
                        <a:effectLst/>
                        <a:latin typeface="Calibri"/>
                        <a:ea typeface="Calibri"/>
                        <a:cs typeface="Times New Roman"/>
                      </a:endParaRPr>
                    </a:p>
                  </a:txBody>
                  <a:tcPr marL="44450" marR="44450" marT="0" marB="0" anchor="ctr"/>
                </a:tc>
                <a:tc>
                  <a:txBody>
                    <a:bodyPr/>
                    <a:lstStyle/>
                    <a:p>
                      <a:pPr algn="ctr">
                        <a:spcAft>
                          <a:spcPts val="0"/>
                        </a:spcAft>
                      </a:pPr>
                      <a:r>
                        <a:rPr lang="fr-CA" sz="3600">
                          <a:effectLst/>
                        </a:rPr>
                        <a:t>2016-01-19</a:t>
                      </a:r>
                      <a:endParaRPr lang="fr-CA" sz="3600">
                        <a:effectLst/>
                        <a:latin typeface="Calibri"/>
                        <a:ea typeface="Calibri"/>
                        <a:cs typeface="Times New Roman"/>
                      </a:endParaRPr>
                    </a:p>
                  </a:txBody>
                  <a:tcPr marL="44450" marR="44450" marT="0" marB="0" anchor="ctr"/>
                </a:tc>
                <a:tc>
                  <a:txBody>
                    <a:bodyPr/>
                    <a:lstStyle/>
                    <a:p>
                      <a:pPr algn="ctr">
                        <a:spcAft>
                          <a:spcPts val="0"/>
                        </a:spcAft>
                      </a:pPr>
                      <a:r>
                        <a:rPr lang="fr-CA" sz="3600" dirty="0">
                          <a:effectLst/>
                        </a:rPr>
                        <a:t>23</a:t>
                      </a:r>
                      <a:endParaRPr lang="fr-CA" sz="3600" dirty="0">
                        <a:effectLst/>
                        <a:latin typeface="Calibri"/>
                        <a:ea typeface="Calibri"/>
                        <a:cs typeface="Times New Roman"/>
                      </a:endParaRPr>
                    </a:p>
                  </a:txBody>
                  <a:tcPr marL="44450" marR="44450" marT="0" marB="0" anchor="ctr"/>
                </a:tc>
              </a:tr>
            </a:tbl>
          </a:graphicData>
        </a:graphic>
      </p:graphicFrame>
    </p:spTree>
    <p:extLst>
      <p:ext uri="{BB962C8B-B14F-4D97-AF65-F5344CB8AC3E}">
        <p14:creationId xmlns:p14="http://schemas.microsoft.com/office/powerpoint/2010/main" val="337041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504497" y="315310"/>
            <a:ext cx="22201625" cy="11419490"/>
          </a:xfrm>
        </p:spPr>
        <p:txBody>
          <a:bodyPr>
            <a:normAutofit/>
          </a:bodyPr>
          <a:lstStyle/>
          <a:p>
            <a:pPr marL="0" indent="0">
              <a:buNone/>
            </a:pPr>
            <a:r>
              <a:rPr lang="fr-CA" sz="8800" b="1" dirty="0" smtClean="0">
                <a:solidFill>
                  <a:srgbClr val="0070C0"/>
                </a:solidFill>
                <a:latin typeface="Calibri" panose="020F0502020204030204" pitchFamily="34" charset="0"/>
              </a:rPr>
              <a:t>	</a:t>
            </a:r>
            <a:endParaRPr lang="fr-CA" sz="8800" b="1" dirty="0">
              <a:latin typeface="Calibri" panose="020F0502020204030204" pitchFamily="34" charset="0"/>
            </a:endParaRPr>
          </a:p>
        </p:txBody>
      </p:sp>
      <p:graphicFrame>
        <p:nvGraphicFramePr>
          <p:cNvPr id="4" name="Espace réservé du contenu 4"/>
          <p:cNvGraphicFramePr>
            <a:graphicFrameLocks/>
          </p:cNvGraphicFramePr>
          <p:nvPr>
            <p:custDataLst>
              <p:tags r:id="rId1"/>
            </p:custDataLst>
            <p:extLst>
              <p:ext uri="{D42A27DB-BD31-4B8C-83A1-F6EECF244321}">
                <p14:modId xmlns:p14="http://schemas.microsoft.com/office/powerpoint/2010/main" val="3326892842"/>
              </p:ext>
            </p:extLst>
          </p:nvPr>
        </p:nvGraphicFramePr>
        <p:xfrm>
          <a:off x="1103587" y="472963"/>
          <a:ext cx="21283447" cy="8875375"/>
        </p:xfrm>
        <a:graphic>
          <a:graphicData uri="http://schemas.openxmlformats.org/drawingml/2006/table">
            <a:tbl>
              <a:tblPr firstRow="1" firstCol="1" bandRow="1">
                <a:tableStyleId>{5C22544A-7EE6-4342-B048-85BDC9FD1C3A}</a:tableStyleId>
              </a:tblPr>
              <a:tblGrid>
                <a:gridCol w="9637263"/>
                <a:gridCol w="4236391"/>
                <a:gridCol w="3626069"/>
                <a:gridCol w="3783724"/>
              </a:tblGrid>
              <a:tr h="1355837">
                <a:tc>
                  <a:txBody>
                    <a:bodyPr/>
                    <a:lstStyle/>
                    <a:p>
                      <a:pPr marL="0" marR="0" indent="0" algn="ctr" defTabSz="1828709" rtl="0" eaLnBrk="1" fontAlgn="auto" latinLnBrk="0" hangingPunct="1">
                        <a:lnSpc>
                          <a:spcPct val="100000"/>
                        </a:lnSpc>
                        <a:spcBef>
                          <a:spcPts val="0"/>
                        </a:spcBef>
                        <a:spcAft>
                          <a:spcPts val="0"/>
                        </a:spcAft>
                        <a:buClrTx/>
                        <a:buSzTx/>
                        <a:buFontTx/>
                        <a:buNone/>
                        <a:tabLst/>
                        <a:defRPr/>
                      </a:pPr>
                      <a:r>
                        <a:rPr lang="fr-CA" sz="8800" dirty="0" smtClean="0">
                          <a:solidFill>
                            <a:srgbClr val="0070C0"/>
                          </a:solidFill>
                        </a:rPr>
                        <a:t>Recrutement</a:t>
                      </a:r>
                      <a:endParaRPr lang="fr-CA" sz="8800" dirty="0" smtClean="0">
                        <a:effectLst/>
                        <a:latin typeface="+mn-lt"/>
                        <a:ea typeface="Calibri"/>
                        <a:cs typeface="Times New Roman"/>
                      </a:endParaRPr>
                    </a:p>
                  </a:txBody>
                  <a:tcPr marL="44450" marR="44450" marT="0" marB="0" anchor="ctr">
                    <a:solidFill>
                      <a:schemeClr val="bg1"/>
                    </a:solidFill>
                  </a:tcPr>
                </a:tc>
                <a:tc>
                  <a:txBody>
                    <a:bodyPr/>
                    <a:lstStyle/>
                    <a:p>
                      <a:pPr algn="ctr">
                        <a:spcAft>
                          <a:spcPts val="0"/>
                        </a:spcAft>
                      </a:pPr>
                      <a:endParaRPr lang="fr-CA" sz="4400" dirty="0">
                        <a:solidFill>
                          <a:schemeClr val="tx1"/>
                        </a:solidFill>
                        <a:effectLst/>
                        <a:latin typeface="Calibri"/>
                        <a:ea typeface="Calibri"/>
                        <a:cs typeface="Times New Roman"/>
                      </a:endParaRPr>
                    </a:p>
                  </a:txBody>
                  <a:tcPr marL="44450" marR="44450" marT="0" marB="0" anchor="ctr">
                    <a:solidFill>
                      <a:schemeClr val="bg1"/>
                    </a:solidFill>
                  </a:tcPr>
                </a:tc>
                <a:tc>
                  <a:txBody>
                    <a:bodyPr/>
                    <a:lstStyle/>
                    <a:p>
                      <a:pPr algn="ctr">
                        <a:spcAft>
                          <a:spcPts val="0"/>
                        </a:spcAft>
                      </a:pPr>
                      <a:endParaRPr lang="fr-CA" sz="4400" dirty="0">
                        <a:solidFill>
                          <a:schemeClr val="tx1"/>
                        </a:solidFill>
                        <a:effectLst/>
                        <a:latin typeface="Calibri"/>
                        <a:ea typeface="Calibri"/>
                        <a:cs typeface="Times New Roman"/>
                      </a:endParaRPr>
                    </a:p>
                  </a:txBody>
                  <a:tcPr marL="44450" marR="44450" marT="0" marB="0" anchor="ctr">
                    <a:solidFill>
                      <a:schemeClr val="bg1"/>
                    </a:solidFill>
                  </a:tcPr>
                </a:tc>
                <a:tc>
                  <a:txBody>
                    <a:bodyPr/>
                    <a:lstStyle/>
                    <a:p>
                      <a:pPr algn="ctr">
                        <a:spcAft>
                          <a:spcPts val="0"/>
                        </a:spcAft>
                      </a:pPr>
                      <a:endParaRPr lang="fr-CA" sz="4400" dirty="0">
                        <a:solidFill>
                          <a:schemeClr val="tx1"/>
                        </a:solidFill>
                        <a:effectLst/>
                        <a:latin typeface="Calibri"/>
                        <a:ea typeface="Calibri"/>
                        <a:cs typeface="Times New Roman"/>
                      </a:endParaRPr>
                    </a:p>
                  </a:txBody>
                  <a:tcPr marL="44450" marR="44450" marT="0" marB="0" anchor="ctr">
                    <a:solidFill>
                      <a:schemeClr val="bg1"/>
                    </a:solidFill>
                  </a:tcPr>
                </a:tc>
              </a:tr>
              <a:tr h="1860331">
                <a:tc>
                  <a:txBody>
                    <a:bodyPr/>
                    <a:lstStyle/>
                    <a:p>
                      <a:pPr algn="ctr">
                        <a:spcAft>
                          <a:spcPts val="0"/>
                        </a:spcAft>
                      </a:pPr>
                      <a:r>
                        <a:rPr lang="fr-CA" sz="4000" dirty="0">
                          <a:effectLst/>
                        </a:rPr>
                        <a:t>Liste des dossiers accrédités </a:t>
                      </a:r>
                      <a:br>
                        <a:rPr lang="fr-CA" sz="4000" dirty="0">
                          <a:effectLst/>
                        </a:rPr>
                      </a:br>
                      <a:r>
                        <a:rPr lang="fr-CA" sz="4000" dirty="0">
                          <a:effectLst/>
                        </a:rPr>
                        <a:t>août 2015 à août 2016</a:t>
                      </a:r>
                      <a:endParaRPr lang="fr-CA" sz="4000" dirty="0">
                        <a:effectLst/>
                        <a:latin typeface="Calibri"/>
                        <a:ea typeface="Calibri"/>
                        <a:cs typeface="Times New Roman"/>
                      </a:endParaRPr>
                    </a:p>
                  </a:txBody>
                  <a:tcPr marL="44450" marR="44450" marT="0" marB="0" anchor="ctr"/>
                </a:tc>
                <a:tc>
                  <a:txBody>
                    <a:bodyPr/>
                    <a:lstStyle/>
                    <a:p>
                      <a:pPr algn="ctr">
                        <a:spcAft>
                          <a:spcPts val="0"/>
                        </a:spcAft>
                      </a:pPr>
                      <a:r>
                        <a:rPr lang="fr-CA" sz="4000" dirty="0">
                          <a:effectLst/>
                        </a:rPr>
                        <a:t>Ville de</a:t>
                      </a:r>
                      <a:br>
                        <a:rPr lang="fr-CA" sz="4000" dirty="0">
                          <a:effectLst/>
                        </a:rPr>
                      </a:br>
                      <a:r>
                        <a:rPr lang="fr-CA" sz="4000" dirty="0">
                          <a:effectLst/>
                        </a:rPr>
                        <a:t>l'établissement visé</a:t>
                      </a:r>
                      <a:endParaRPr lang="fr-CA" sz="4000" dirty="0">
                        <a:effectLst/>
                        <a:latin typeface="Calibri"/>
                        <a:ea typeface="Calibri"/>
                        <a:cs typeface="Times New Roman"/>
                      </a:endParaRPr>
                    </a:p>
                  </a:txBody>
                  <a:tcPr marL="44450" marR="44450" marT="0" marB="0" anchor="ctr"/>
                </a:tc>
                <a:tc>
                  <a:txBody>
                    <a:bodyPr/>
                    <a:lstStyle/>
                    <a:p>
                      <a:pPr algn="ctr">
                        <a:spcAft>
                          <a:spcPts val="0"/>
                        </a:spcAft>
                      </a:pPr>
                      <a:r>
                        <a:rPr lang="fr-CA" sz="4000" dirty="0">
                          <a:effectLst/>
                        </a:rPr>
                        <a:t>Date de</a:t>
                      </a:r>
                      <a:br>
                        <a:rPr lang="fr-CA" sz="4000" dirty="0">
                          <a:effectLst/>
                        </a:rPr>
                      </a:br>
                      <a:r>
                        <a:rPr lang="fr-CA" sz="4000" dirty="0">
                          <a:effectLst/>
                        </a:rPr>
                        <a:t> certification</a:t>
                      </a:r>
                      <a:endParaRPr lang="fr-CA" sz="4000" dirty="0">
                        <a:effectLst/>
                        <a:latin typeface="Calibri"/>
                        <a:ea typeface="Calibri"/>
                        <a:cs typeface="Times New Roman"/>
                      </a:endParaRPr>
                    </a:p>
                  </a:txBody>
                  <a:tcPr marL="44450" marR="44450" marT="0" marB="0" anchor="ctr"/>
                </a:tc>
                <a:tc>
                  <a:txBody>
                    <a:bodyPr/>
                    <a:lstStyle/>
                    <a:p>
                      <a:pPr algn="ctr">
                        <a:spcAft>
                          <a:spcPts val="0"/>
                        </a:spcAft>
                      </a:pPr>
                      <a:r>
                        <a:rPr lang="fr-CA" sz="4000" dirty="0">
                          <a:effectLst/>
                        </a:rPr>
                        <a:t>Nombre de</a:t>
                      </a:r>
                      <a:br>
                        <a:rPr lang="fr-CA" sz="4000" dirty="0">
                          <a:effectLst/>
                        </a:rPr>
                      </a:br>
                      <a:r>
                        <a:rPr lang="fr-CA" sz="4000" dirty="0">
                          <a:effectLst/>
                        </a:rPr>
                        <a:t>salariés visés</a:t>
                      </a:r>
                      <a:endParaRPr lang="fr-CA" sz="4000" dirty="0">
                        <a:effectLst/>
                        <a:latin typeface="Calibri"/>
                        <a:ea typeface="Calibri"/>
                        <a:cs typeface="Times New Roman"/>
                      </a:endParaRPr>
                    </a:p>
                  </a:txBody>
                  <a:tcPr marL="44450" marR="44450" marT="0" marB="0" anchor="ctr"/>
                </a:tc>
              </a:tr>
              <a:tr h="724611">
                <a:tc>
                  <a:txBody>
                    <a:bodyPr/>
                    <a:lstStyle/>
                    <a:p>
                      <a:pPr>
                        <a:spcAft>
                          <a:spcPts val="0"/>
                        </a:spcAft>
                      </a:pPr>
                      <a:r>
                        <a:rPr lang="fr-CA" sz="4400">
                          <a:effectLst/>
                        </a:rPr>
                        <a:t>Goodfellow inc. - Trois-Rivières</a:t>
                      </a:r>
                      <a:endParaRPr lang="fr-CA" sz="4400">
                        <a:effectLst/>
                        <a:latin typeface="Calibri"/>
                        <a:ea typeface="Calibri"/>
                        <a:cs typeface="Times New Roman"/>
                      </a:endParaRPr>
                    </a:p>
                  </a:txBody>
                  <a:tcPr marL="44450" marR="44450" marT="0" marB="0" anchor="ctr"/>
                </a:tc>
                <a:tc>
                  <a:txBody>
                    <a:bodyPr/>
                    <a:lstStyle/>
                    <a:p>
                      <a:pPr algn="ctr">
                        <a:spcAft>
                          <a:spcPts val="0"/>
                        </a:spcAft>
                      </a:pPr>
                      <a:r>
                        <a:rPr lang="fr-CA" sz="4400" dirty="0">
                          <a:effectLst/>
                        </a:rPr>
                        <a:t>Trois-Rivières</a:t>
                      </a:r>
                      <a:endParaRPr lang="fr-CA" sz="4400" dirty="0">
                        <a:effectLst/>
                        <a:latin typeface="Calibri"/>
                        <a:ea typeface="Calibri"/>
                        <a:cs typeface="Times New Roman"/>
                      </a:endParaRPr>
                    </a:p>
                  </a:txBody>
                  <a:tcPr marL="44450" marR="44450" marT="0" marB="0" anchor="ctr"/>
                </a:tc>
                <a:tc>
                  <a:txBody>
                    <a:bodyPr/>
                    <a:lstStyle/>
                    <a:p>
                      <a:pPr algn="ctr">
                        <a:spcAft>
                          <a:spcPts val="0"/>
                        </a:spcAft>
                      </a:pPr>
                      <a:r>
                        <a:rPr lang="fr-CA" sz="4400" dirty="0">
                          <a:effectLst/>
                        </a:rPr>
                        <a:t>2016-01-26</a:t>
                      </a:r>
                      <a:endParaRPr lang="fr-CA" sz="4400" dirty="0">
                        <a:effectLst/>
                        <a:latin typeface="Calibri"/>
                        <a:ea typeface="Calibri"/>
                        <a:cs typeface="Times New Roman"/>
                      </a:endParaRPr>
                    </a:p>
                  </a:txBody>
                  <a:tcPr marL="44450" marR="44450" marT="0" marB="0" anchor="ctr"/>
                </a:tc>
                <a:tc>
                  <a:txBody>
                    <a:bodyPr/>
                    <a:lstStyle/>
                    <a:p>
                      <a:pPr algn="ctr">
                        <a:spcAft>
                          <a:spcPts val="0"/>
                        </a:spcAft>
                      </a:pPr>
                      <a:r>
                        <a:rPr lang="fr-CA" sz="4400">
                          <a:effectLst/>
                        </a:rPr>
                        <a:t>9</a:t>
                      </a:r>
                      <a:endParaRPr lang="fr-CA" sz="4400">
                        <a:effectLst/>
                        <a:latin typeface="Calibri"/>
                        <a:ea typeface="Calibri"/>
                        <a:cs typeface="Times New Roman"/>
                      </a:endParaRPr>
                    </a:p>
                  </a:txBody>
                  <a:tcPr marL="44450" marR="44450" marT="0" marB="0" anchor="ctr"/>
                </a:tc>
              </a:tr>
              <a:tr h="724611">
                <a:tc>
                  <a:txBody>
                    <a:bodyPr/>
                    <a:lstStyle/>
                    <a:p>
                      <a:pPr>
                        <a:spcAft>
                          <a:spcPts val="0"/>
                        </a:spcAft>
                      </a:pPr>
                      <a:r>
                        <a:rPr lang="fr-CA" sz="4400">
                          <a:effectLst/>
                        </a:rPr>
                        <a:t>Autobus Bourassa</a:t>
                      </a:r>
                      <a:endParaRPr lang="fr-CA" sz="4400">
                        <a:effectLst/>
                        <a:latin typeface="Calibri"/>
                        <a:ea typeface="Calibri"/>
                        <a:cs typeface="Times New Roman"/>
                      </a:endParaRPr>
                    </a:p>
                  </a:txBody>
                  <a:tcPr marL="44450" marR="44450" marT="0" marB="0" anchor="ctr"/>
                </a:tc>
                <a:tc>
                  <a:txBody>
                    <a:bodyPr/>
                    <a:lstStyle/>
                    <a:p>
                      <a:pPr algn="ctr">
                        <a:spcAft>
                          <a:spcPts val="0"/>
                        </a:spcAft>
                      </a:pPr>
                      <a:r>
                        <a:rPr lang="fr-CA" sz="4400">
                          <a:effectLst/>
                        </a:rPr>
                        <a:t>Saint-Valère </a:t>
                      </a:r>
                      <a:endParaRPr lang="fr-CA" sz="4400">
                        <a:effectLst/>
                        <a:latin typeface="Calibri"/>
                        <a:ea typeface="Calibri"/>
                        <a:cs typeface="Times New Roman"/>
                      </a:endParaRPr>
                    </a:p>
                  </a:txBody>
                  <a:tcPr marL="44450" marR="44450" marT="0" marB="0" anchor="ctr"/>
                </a:tc>
                <a:tc>
                  <a:txBody>
                    <a:bodyPr/>
                    <a:lstStyle/>
                    <a:p>
                      <a:pPr algn="ctr">
                        <a:spcAft>
                          <a:spcPts val="0"/>
                        </a:spcAft>
                      </a:pPr>
                      <a:r>
                        <a:rPr lang="fr-CA" sz="4400" dirty="0">
                          <a:effectLst/>
                        </a:rPr>
                        <a:t>2016-02-17</a:t>
                      </a:r>
                      <a:endParaRPr lang="fr-CA" sz="4400" dirty="0">
                        <a:effectLst/>
                        <a:latin typeface="Calibri"/>
                        <a:ea typeface="Calibri"/>
                        <a:cs typeface="Times New Roman"/>
                      </a:endParaRPr>
                    </a:p>
                  </a:txBody>
                  <a:tcPr marL="44450" marR="44450" marT="0" marB="0" anchor="ctr"/>
                </a:tc>
                <a:tc>
                  <a:txBody>
                    <a:bodyPr/>
                    <a:lstStyle/>
                    <a:p>
                      <a:pPr algn="ctr">
                        <a:spcAft>
                          <a:spcPts val="0"/>
                        </a:spcAft>
                      </a:pPr>
                      <a:r>
                        <a:rPr lang="fr-CA" sz="4400">
                          <a:effectLst/>
                        </a:rPr>
                        <a:t>25</a:t>
                      </a:r>
                      <a:endParaRPr lang="fr-CA" sz="4400">
                        <a:effectLst/>
                        <a:latin typeface="Calibri"/>
                        <a:ea typeface="Calibri"/>
                        <a:cs typeface="Times New Roman"/>
                      </a:endParaRPr>
                    </a:p>
                  </a:txBody>
                  <a:tcPr marL="44450" marR="44450" marT="0" marB="0" anchor="ctr"/>
                </a:tc>
              </a:tr>
              <a:tr h="698041">
                <a:tc>
                  <a:txBody>
                    <a:bodyPr/>
                    <a:lstStyle/>
                    <a:p>
                      <a:pPr>
                        <a:spcAft>
                          <a:spcPts val="0"/>
                        </a:spcAft>
                      </a:pPr>
                      <a:r>
                        <a:rPr lang="fr-CA" sz="4400" dirty="0">
                          <a:effectLst/>
                        </a:rPr>
                        <a:t>Bell Express-Vu </a:t>
                      </a:r>
                      <a:endParaRPr lang="fr-CA" sz="4400" dirty="0">
                        <a:effectLst/>
                        <a:latin typeface="Calibri"/>
                        <a:ea typeface="Calibri"/>
                        <a:cs typeface="Times New Roman"/>
                      </a:endParaRPr>
                    </a:p>
                  </a:txBody>
                  <a:tcPr marL="44450" marR="44450" marT="0" marB="0" anchor="ctr"/>
                </a:tc>
                <a:tc>
                  <a:txBody>
                    <a:bodyPr/>
                    <a:lstStyle/>
                    <a:p>
                      <a:pPr algn="ctr">
                        <a:spcAft>
                          <a:spcPts val="0"/>
                        </a:spcAft>
                      </a:pPr>
                      <a:r>
                        <a:rPr lang="fr-CA" sz="4400">
                          <a:effectLst/>
                        </a:rPr>
                        <a:t>Dorval</a:t>
                      </a:r>
                      <a:endParaRPr lang="fr-CA" sz="4400">
                        <a:effectLst/>
                        <a:latin typeface="Calibri"/>
                        <a:ea typeface="Calibri"/>
                        <a:cs typeface="Times New Roman"/>
                      </a:endParaRPr>
                    </a:p>
                  </a:txBody>
                  <a:tcPr marL="44450" marR="44450" marT="0" marB="0" anchor="ctr"/>
                </a:tc>
                <a:tc>
                  <a:txBody>
                    <a:bodyPr/>
                    <a:lstStyle/>
                    <a:p>
                      <a:pPr algn="ctr">
                        <a:spcAft>
                          <a:spcPts val="0"/>
                        </a:spcAft>
                      </a:pPr>
                      <a:r>
                        <a:rPr lang="fr-CA" sz="4400" dirty="0">
                          <a:effectLst/>
                        </a:rPr>
                        <a:t>2016-03-23</a:t>
                      </a:r>
                      <a:endParaRPr lang="fr-CA" sz="4400" dirty="0">
                        <a:effectLst/>
                        <a:latin typeface="Calibri"/>
                        <a:ea typeface="Calibri"/>
                        <a:cs typeface="Times New Roman"/>
                      </a:endParaRPr>
                    </a:p>
                  </a:txBody>
                  <a:tcPr marL="44450" marR="44450" marT="0" marB="0" anchor="ctr"/>
                </a:tc>
                <a:tc>
                  <a:txBody>
                    <a:bodyPr/>
                    <a:lstStyle/>
                    <a:p>
                      <a:pPr algn="ctr">
                        <a:spcAft>
                          <a:spcPts val="0"/>
                        </a:spcAft>
                      </a:pPr>
                      <a:r>
                        <a:rPr lang="fr-CA" sz="4400">
                          <a:effectLst/>
                        </a:rPr>
                        <a:t>205</a:t>
                      </a:r>
                      <a:endParaRPr lang="fr-CA" sz="4400">
                        <a:effectLst/>
                        <a:latin typeface="Calibri"/>
                        <a:ea typeface="Calibri"/>
                        <a:cs typeface="Times New Roman"/>
                      </a:endParaRPr>
                    </a:p>
                  </a:txBody>
                  <a:tcPr marL="44450" marR="44450" marT="0" marB="0" anchor="ctr"/>
                </a:tc>
              </a:tr>
              <a:tr h="698041">
                <a:tc>
                  <a:txBody>
                    <a:bodyPr/>
                    <a:lstStyle/>
                    <a:p>
                      <a:pPr>
                        <a:spcAft>
                          <a:spcPts val="0"/>
                        </a:spcAft>
                      </a:pPr>
                      <a:r>
                        <a:rPr lang="fr-CA" sz="4400">
                          <a:effectLst/>
                        </a:rPr>
                        <a:t>Orbite technologie inc.</a:t>
                      </a:r>
                      <a:endParaRPr lang="fr-CA" sz="4400">
                        <a:effectLst/>
                        <a:latin typeface="Calibri"/>
                        <a:ea typeface="Calibri"/>
                        <a:cs typeface="Times New Roman"/>
                      </a:endParaRPr>
                    </a:p>
                  </a:txBody>
                  <a:tcPr marL="44450" marR="44450" marT="0" marB="0" anchor="ctr"/>
                </a:tc>
                <a:tc>
                  <a:txBody>
                    <a:bodyPr/>
                    <a:lstStyle/>
                    <a:p>
                      <a:pPr algn="ctr">
                        <a:spcAft>
                          <a:spcPts val="0"/>
                        </a:spcAft>
                      </a:pPr>
                      <a:r>
                        <a:rPr lang="fr-CA" sz="4400">
                          <a:effectLst/>
                        </a:rPr>
                        <a:t>Cap-Chat</a:t>
                      </a:r>
                      <a:endParaRPr lang="fr-CA" sz="4400">
                        <a:effectLst/>
                        <a:latin typeface="Calibri"/>
                        <a:ea typeface="Calibri"/>
                        <a:cs typeface="Times New Roman"/>
                      </a:endParaRPr>
                    </a:p>
                  </a:txBody>
                  <a:tcPr marL="44450" marR="44450" marT="0" marB="0" anchor="ctr"/>
                </a:tc>
                <a:tc>
                  <a:txBody>
                    <a:bodyPr/>
                    <a:lstStyle/>
                    <a:p>
                      <a:pPr algn="ctr">
                        <a:spcAft>
                          <a:spcPts val="0"/>
                        </a:spcAft>
                      </a:pPr>
                      <a:r>
                        <a:rPr lang="fr-CA" sz="4400" dirty="0">
                          <a:effectLst/>
                        </a:rPr>
                        <a:t>2016-04-14</a:t>
                      </a:r>
                      <a:endParaRPr lang="fr-CA" sz="4400" dirty="0">
                        <a:effectLst/>
                        <a:latin typeface="Calibri"/>
                        <a:ea typeface="Calibri"/>
                        <a:cs typeface="Times New Roman"/>
                      </a:endParaRPr>
                    </a:p>
                  </a:txBody>
                  <a:tcPr marL="44450" marR="44450" marT="0" marB="0" anchor="ctr"/>
                </a:tc>
                <a:tc>
                  <a:txBody>
                    <a:bodyPr/>
                    <a:lstStyle/>
                    <a:p>
                      <a:pPr algn="ctr">
                        <a:spcAft>
                          <a:spcPts val="0"/>
                        </a:spcAft>
                      </a:pPr>
                      <a:r>
                        <a:rPr lang="fr-CA" sz="4400">
                          <a:effectLst/>
                        </a:rPr>
                        <a:t>28</a:t>
                      </a:r>
                      <a:endParaRPr lang="fr-CA" sz="4400">
                        <a:effectLst/>
                        <a:latin typeface="Calibri"/>
                        <a:ea typeface="Calibri"/>
                        <a:cs typeface="Times New Roman"/>
                      </a:endParaRPr>
                    </a:p>
                  </a:txBody>
                  <a:tcPr marL="44450" marR="44450" marT="0" marB="0" anchor="ctr"/>
                </a:tc>
              </a:tr>
              <a:tr h="698041">
                <a:tc>
                  <a:txBody>
                    <a:bodyPr/>
                    <a:lstStyle/>
                    <a:p>
                      <a:pPr>
                        <a:spcAft>
                          <a:spcPts val="0"/>
                        </a:spcAft>
                      </a:pPr>
                      <a:r>
                        <a:rPr lang="fr-CA" sz="4400">
                          <a:effectLst/>
                        </a:rPr>
                        <a:t>Emballages Mitchel Lincoln</a:t>
                      </a:r>
                      <a:endParaRPr lang="fr-CA" sz="4400">
                        <a:effectLst/>
                        <a:latin typeface="Calibri"/>
                        <a:ea typeface="Calibri"/>
                        <a:cs typeface="Times New Roman"/>
                      </a:endParaRPr>
                    </a:p>
                  </a:txBody>
                  <a:tcPr marL="44450" marR="44450" marT="0" marB="0" anchor="ctr"/>
                </a:tc>
                <a:tc>
                  <a:txBody>
                    <a:bodyPr/>
                    <a:lstStyle/>
                    <a:p>
                      <a:pPr algn="ctr">
                        <a:spcAft>
                          <a:spcPts val="0"/>
                        </a:spcAft>
                      </a:pPr>
                      <a:r>
                        <a:rPr lang="fr-CA" sz="4400">
                          <a:effectLst/>
                        </a:rPr>
                        <a:t>Vaudreuil</a:t>
                      </a:r>
                      <a:endParaRPr lang="fr-CA" sz="4400">
                        <a:effectLst/>
                        <a:latin typeface="Calibri"/>
                        <a:ea typeface="Calibri"/>
                        <a:cs typeface="Times New Roman"/>
                      </a:endParaRPr>
                    </a:p>
                  </a:txBody>
                  <a:tcPr marL="44450" marR="44450" marT="0" marB="0" anchor="ctr"/>
                </a:tc>
                <a:tc>
                  <a:txBody>
                    <a:bodyPr/>
                    <a:lstStyle/>
                    <a:p>
                      <a:pPr algn="ctr">
                        <a:spcAft>
                          <a:spcPts val="0"/>
                        </a:spcAft>
                      </a:pPr>
                      <a:r>
                        <a:rPr lang="fr-CA" sz="4400">
                          <a:effectLst/>
                        </a:rPr>
                        <a:t>2016-07-08</a:t>
                      </a:r>
                      <a:endParaRPr lang="fr-CA" sz="4400">
                        <a:effectLst/>
                        <a:latin typeface="Calibri"/>
                        <a:ea typeface="Calibri"/>
                        <a:cs typeface="Times New Roman"/>
                      </a:endParaRPr>
                    </a:p>
                  </a:txBody>
                  <a:tcPr marL="44450" marR="44450" marT="0" marB="0" anchor="ctr"/>
                </a:tc>
                <a:tc>
                  <a:txBody>
                    <a:bodyPr/>
                    <a:lstStyle/>
                    <a:p>
                      <a:pPr algn="ctr">
                        <a:spcAft>
                          <a:spcPts val="0"/>
                        </a:spcAft>
                      </a:pPr>
                      <a:r>
                        <a:rPr lang="fr-CA" sz="4400" dirty="0">
                          <a:effectLst/>
                        </a:rPr>
                        <a:t>10</a:t>
                      </a:r>
                      <a:endParaRPr lang="fr-CA" sz="4400" dirty="0">
                        <a:effectLst/>
                        <a:latin typeface="Calibri"/>
                        <a:ea typeface="Calibri"/>
                        <a:cs typeface="Times New Roman"/>
                      </a:endParaRPr>
                    </a:p>
                  </a:txBody>
                  <a:tcPr marL="44450" marR="44450" marT="0" marB="0" anchor="ctr"/>
                </a:tc>
              </a:tr>
              <a:tr h="724611">
                <a:tc>
                  <a:txBody>
                    <a:bodyPr/>
                    <a:lstStyle/>
                    <a:p>
                      <a:pPr>
                        <a:spcAft>
                          <a:spcPts val="0"/>
                        </a:spcAft>
                      </a:pPr>
                      <a:r>
                        <a:rPr lang="fr-CA" sz="4400">
                          <a:effectLst/>
                        </a:rPr>
                        <a:t>Mercedes Benz Montréal-Est</a:t>
                      </a:r>
                      <a:endParaRPr lang="fr-CA" sz="4400">
                        <a:effectLst/>
                        <a:latin typeface="Calibri"/>
                        <a:ea typeface="Calibri"/>
                        <a:cs typeface="Times New Roman"/>
                      </a:endParaRPr>
                    </a:p>
                  </a:txBody>
                  <a:tcPr marL="44450" marR="44450" marT="0" marB="0" anchor="ctr"/>
                </a:tc>
                <a:tc>
                  <a:txBody>
                    <a:bodyPr/>
                    <a:lstStyle/>
                    <a:p>
                      <a:pPr algn="ctr">
                        <a:spcAft>
                          <a:spcPts val="0"/>
                        </a:spcAft>
                      </a:pPr>
                      <a:r>
                        <a:rPr lang="fr-CA" sz="4400">
                          <a:effectLst/>
                        </a:rPr>
                        <a:t>Montréal-Est</a:t>
                      </a:r>
                      <a:endParaRPr lang="fr-CA" sz="4400">
                        <a:effectLst/>
                        <a:latin typeface="Calibri"/>
                        <a:ea typeface="Calibri"/>
                        <a:cs typeface="Times New Roman"/>
                      </a:endParaRPr>
                    </a:p>
                  </a:txBody>
                  <a:tcPr marL="44450" marR="44450" marT="0" marB="0" anchor="ctr"/>
                </a:tc>
                <a:tc>
                  <a:txBody>
                    <a:bodyPr/>
                    <a:lstStyle/>
                    <a:p>
                      <a:pPr algn="ctr">
                        <a:spcAft>
                          <a:spcPts val="0"/>
                        </a:spcAft>
                      </a:pPr>
                      <a:r>
                        <a:rPr lang="fr-CA" sz="4400">
                          <a:effectLst/>
                        </a:rPr>
                        <a:t>2016-07-21</a:t>
                      </a:r>
                      <a:endParaRPr lang="fr-CA" sz="4400">
                        <a:effectLst/>
                        <a:latin typeface="Calibri"/>
                        <a:ea typeface="Calibri"/>
                        <a:cs typeface="Times New Roman"/>
                      </a:endParaRPr>
                    </a:p>
                  </a:txBody>
                  <a:tcPr marL="44450" marR="44450" marT="0" marB="0" anchor="ctr"/>
                </a:tc>
                <a:tc>
                  <a:txBody>
                    <a:bodyPr/>
                    <a:lstStyle/>
                    <a:p>
                      <a:pPr algn="ctr">
                        <a:spcAft>
                          <a:spcPts val="0"/>
                        </a:spcAft>
                      </a:pPr>
                      <a:r>
                        <a:rPr lang="fr-CA" sz="4400" dirty="0">
                          <a:effectLst/>
                        </a:rPr>
                        <a:t>10</a:t>
                      </a:r>
                      <a:endParaRPr lang="fr-CA" sz="4400" dirty="0">
                        <a:effectLst/>
                        <a:latin typeface="Calibri"/>
                        <a:ea typeface="Calibri"/>
                        <a:cs typeface="Times New Roman"/>
                      </a:endParaRPr>
                    </a:p>
                  </a:txBody>
                  <a:tcPr marL="44450" marR="44450" marT="0" marB="0" anchor="ctr"/>
                </a:tc>
              </a:tr>
              <a:tr h="1391251">
                <a:tc>
                  <a:txBody>
                    <a:bodyPr/>
                    <a:lstStyle/>
                    <a:p>
                      <a:endParaRPr lang="fr-CA" sz="4400">
                        <a:effectLst/>
                        <a:latin typeface="Calibri"/>
                      </a:endParaRPr>
                    </a:p>
                  </a:txBody>
                  <a:tcPr marL="44450" marR="44450" marT="0" marB="0" anchor="b"/>
                </a:tc>
                <a:tc>
                  <a:txBody>
                    <a:bodyPr/>
                    <a:lstStyle/>
                    <a:p>
                      <a:endParaRPr lang="fr-CA" sz="4400">
                        <a:effectLst/>
                        <a:latin typeface="Calibri"/>
                      </a:endParaRPr>
                    </a:p>
                  </a:txBody>
                  <a:tcPr marL="44450" marR="44450" marT="0" marB="0" anchor="b"/>
                </a:tc>
                <a:tc>
                  <a:txBody>
                    <a:bodyPr/>
                    <a:lstStyle/>
                    <a:p>
                      <a:pPr algn="ctr">
                        <a:spcAft>
                          <a:spcPts val="0"/>
                        </a:spcAft>
                      </a:pPr>
                      <a:r>
                        <a:rPr lang="fr-CA" sz="4400" dirty="0">
                          <a:effectLst/>
                        </a:rPr>
                        <a:t>TOTAL</a:t>
                      </a:r>
                      <a:endParaRPr lang="fr-CA" sz="4400" dirty="0">
                        <a:effectLst/>
                        <a:latin typeface="Calibri"/>
                        <a:ea typeface="Calibri"/>
                        <a:cs typeface="Times New Roman"/>
                      </a:endParaRPr>
                    </a:p>
                  </a:txBody>
                  <a:tcPr marL="44450" marR="44450" marT="0" marB="0" anchor="b"/>
                </a:tc>
                <a:tc>
                  <a:txBody>
                    <a:bodyPr/>
                    <a:lstStyle/>
                    <a:p>
                      <a:pPr algn="ctr">
                        <a:spcAft>
                          <a:spcPts val="0"/>
                        </a:spcAft>
                      </a:pPr>
                      <a:r>
                        <a:rPr lang="fr-CA" sz="4400" dirty="0">
                          <a:effectLst/>
                        </a:rPr>
                        <a:t>1438</a:t>
                      </a:r>
                      <a:endParaRPr lang="fr-CA" sz="4400" dirty="0">
                        <a:effectLst/>
                        <a:latin typeface="Calibri"/>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195660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663592" y="1261241"/>
            <a:ext cx="21029831" cy="10562897"/>
          </a:xfrm>
        </p:spPr>
        <p:txBody>
          <a:bodyPr>
            <a:normAutofit fontScale="90000"/>
          </a:bodyPr>
          <a:lstStyle/>
          <a:p>
            <a:r>
              <a:rPr lang="en-US" sz="9600" dirty="0">
                <a:solidFill>
                  <a:srgbClr val="1172B9"/>
                </a:solidFill>
                <a:cs typeface="Lato Bold"/>
              </a:rPr>
              <a:t>Fonds de solidarité de la </a:t>
            </a:r>
            <a:r>
              <a:rPr lang="en-US" sz="9600" dirty="0" smtClean="0">
                <a:solidFill>
                  <a:srgbClr val="1172B9"/>
                </a:solidFill>
                <a:cs typeface="Lato Bold"/>
              </a:rPr>
              <a:t>FTQ</a:t>
            </a:r>
            <a:br>
              <a:rPr lang="en-US" sz="9600" dirty="0" smtClean="0">
                <a:solidFill>
                  <a:srgbClr val="1172B9"/>
                </a:solidFill>
                <a:cs typeface="Lato Bold"/>
              </a:rPr>
            </a:br>
            <a:r>
              <a:rPr lang="en-US" sz="9600" dirty="0" smtClean="0">
                <a:solidFill>
                  <a:srgbClr val="1172B9"/>
                </a:solidFill>
                <a:cs typeface="Lato Bold"/>
              </a:rPr>
              <a:t/>
            </a:r>
            <a:br>
              <a:rPr lang="en-US" sz="9600" dirty="0" smtClean="0">
                <a:solidFill>
                  <a:srgbClr val="1172B9"/>
                </a:solidFill>
                <a:cs typeface="Lato Bold"/>
              </a:rPr>
            </a:br>
            <a:r>
              <a:rPr lang="fr-CA" sz="6000" b="0" dirty="0" smtClean="0">
                <a:solidFill>
                  <a:schemeClr val="tx1"/>
                </a:solidFill>
              </a:rPr>
              <a:t>Retour </a:t>
            </a:r>
            <a:r>
              <a:rPr lang="fr-CA" sz="6000" b="0" dirty="0">
                <a:solidFill>
                  <a:schemeClr val="tx1"/>
                </a:solidFill>
              </a:rPr>
              <a:t>du plein crédit d’impôt qui avait été coupé par les conservateurs </a:t>
            </a:r>
            <a:br>
              <a:rPr lang="fr-CA" sz="6000" b="0" dirty="0">
                <a:solidFill>
                  <a:schemeClr val="tx1"/>
                </a:solidFill>
              </a:rPr>
            </a:br>
            <a:r>
              <a:rPr lang="fr-CA" sz="6000" b="0" dirty="0">
                <a:solidFill>
                  <a:schemeClr val="tx1"/>
                </a:solidFill>
              </a:rPr>
              <a:t>Rappel: le Fonds a été créé en 1983 à l’instigation de la FTQ et de ses syndicats affiliés dont nos syndicats fondateurs</a:t>
            </a:r>
            <a:br>
              <a:rPr lang="fr-CA" sz="6000" b="0" dirty="0">
                <a:solidFill>
                  <a:schemeClr val="tx1"/>
                </a:solidFill>
              </a:rPr>
            </a:br>
            <a:r>
              <a:rPr lang="fr-CA" sz="6000" b="0" dirty="0">
                <a:solidFill>
                  <a:schemeClr val="tx1"/>
                </a:solidFill>
              </a:rPr>
              <a:t>Sa mission: </a:t>
            </a:r>
            <a:r>
              <a:rPr lang="fr-CA" sz="6000" b="0" dirty="0">
                <a:solidFill>
                  <a:schemeClr val="accent1">
                    <a:lumMod val="75000"/>
                  </a:schemeClr>
                </a:solidFill>
              </a:rPr>
              <a:t>contribuer à la croissance économique du Québec en créant, en maintenant et en sauvegardant des emplois.</a:t>
            </a:r>
            <a:br>
              <a:rPr lang="fr-CA" sz="6000" b="0" dirty="0">
                <a:solidFill>
                  <a:schemeClr val="accent1">
                    <a:lumMod val="75000"/>
                  </a:schemeClr>
                </a:solidFill>
              </a:rPr>
            </a:br>
            <a:r>
              <a:rPr lang="fr-CA" sz="6000" b="0" dirty="0" smtClean="0">
                <a:solidFill>
                  <a:schemeClr val="accent1">
                    <a:lumMod val="75000"/>
                  </a:schemeClr>
                </a:solidFill>
              </a:rPr>
              <a:t/>
            </a:r>
            <a:br>
              <a:rPr lang="fr-CA" sz="6000" b="0" dirty="0" smtClean="0">
                <a:solidFill>
                  <a:schemeClr val="accent1">
                    <a:lumMod val="75000"/>
                  </a:schemeClr>
                </a:solidFill>
              </a:rPr>
            </a:br>
            <a:r>
              <a:rPr lang="en-US" sz="6000" b="0" dirty="0" smtClean="0">
                <a:solidFill>
                  <a:schemeClr val="tx1"/>
                </a:solidFill>
              </a:rPr>
              <a:t>Au </a:t>
            </a:r>
            <a:r>
              <a:rPr lang="en-US" sz="6000" b="0" dirty="0">
                <a:solidFill>
                  <a:schemeClr val="tx1"/>
                </a:solidFill>
              </a:rPr>
              <a:t>31 </a:t>
            </a:r>
            <a:r>
              <a:rPr lang="fr-CA" sz="6000" b="0" dirty="0">
                <a:solidFill>
                  <a:schemeClr val="tx1"/>
                </a:solidFill>
              </a:rPr>
              <a:t>mai</a:t>
            </a:r>
            <a:r>
              <a:rPr lang="en-US" sz="6000" b="0" dirty="0">
                <a:solidFill>
                  <a:schemeClr val="tx1"/>
                </a:solidFill>
              </a:rPr>
              <a:t> </a:t>
            </a:r>
            <a:r>
              <a:rPr lang="en-US" sz="6000" b="0" dirty="0" smtClean="0">
                <a:solidFill>
                  <a:schemeClr val="tx1"/>
                </a:solidFill>
              </a:rPr>
              <a:t>2016 : </a:t>
            </a:r>
            <a:r>
              <a:rPr lang="en-US" sz="6000" b="0" dirty="0">
                <a:solidFill>
                  <a:schemeClr val="tx1"/>
                </a:solidFill>
              </a:rPr>
              <a:t/>
            </a:r>
            <a:br>
              <a:rPr lang="en-US" sz="6000" b="0" dirty="0">
                <a:solidFill>
                  <a:schemeClr val="tx1"/>
                </a:solidFill>
              </a:rPr>
            </a:br>
            <a:r>
              <a:rPr lang="en-US" sz="6000" b="0" dirty="0" smtClean="0">
                <a:solidFill>
                  <a:schemeClr val="tx1"/>
                </a:solidFill>
              </a:rPr>
              <a:t>	11,7 </a:t>
            </a:r>
            <a:r>
              <a:rPr lang="en-US" sz="6000" b="0" dirty="0">
                <a:solidFill>
                  <a:schemeClr val="tx1"/>
                </a:solidFill>
              </a:rPr>
              <a:t>milliards de $ </a:t>
            </a:r>
            <a:r>
              <a:rPr lang="fr-CA" sz="6000" b="0" dirty="0">
                <a:solidFill>
                  <a:schemeClr val="tx1"/>
                </a:solidFill>
              </a:rPr>
              <a:t>d’actifs</a:t>
            </a:r>
            <a:br>
              <a:rPr lang="fr-CA" sz="6000" b="0" dirty="0">
                <a:solidFill>
                  <a:schemeClr val="tx1"/>
                </a:solidFill>
              </a:rPr>
            </a:br>
            <a:r>
              <a:rPr lang="fr-CA" sz="6000" b="0" dirty="0" smtClean="0">
                <a:solidFill>
                  <a:schemeClr val="tx1"/>
                </a:solidFill>
              </a:rPr>
              <a:t>	</a:t>
            </a:r>
            <a:r>
              <a:rPr lang="en-US" sz="6000" b="0" dirty="0" smtClean="0">
                <a:solidFill>
                  <a:schemeClr val="tx1"/>
                </a:solidFill>
              </a:rPr>
              <a:t>187 </a:t>
            </a:r>
            <a:r>
              <a:rPr lang="en-US" sz="6000" b="0" dirty="0">
                <a:solidFill>
                  <a:schemeClr val="tx1"/>
                </a:solidFill>
              </a:rPr>
              <a:t>414 </a:t>
            </a:r>
            <a:r>
              <a:rPr lang="fr-CA" sz="6000" b="0" dirty="0">
                <a:solidFill>
                  <a:schemeClr val="tx1"/>
                </a:solidFill>
              </a:rPr>
              <a:t>emplois sauvés ou créés</a:t>
            </a:r>
            <a:br>
              <a:rPr lang="fr-CA" sz="6000" b="0" dirty="0">
                <a:solidFill>
                  <a:schemeClr val="tx1"/>
                </a:solidFill>
              </a:rPr>
            </a:br>
            <a:r>
              <a:rPr lang="fr-CA" sz="6000" b="0" dirty="0" smtClean="0">
                <a:solidFill>
                  <a:schemeClr val="tx1"/>
                </a:solidFill>
              </a:rPr>
              <a:t>	</a:t>
            </a:r>
            <a:r>
              <a:rPr lang="en-US" sz="6000" b="0" dirty="0" smtClean="0">
                <a:solidFill>
                  <a:schemeClr val="tx1"/>
                </a:solidFill>
              </a:rPr>
              <a:t>618 </a:t>
            </a:r>
            <a:r>
              <a:rPr lang="en-US" sz="6000" b="0" dirty="0">
                <a:solidFill>
                  <a:schemeClr val="tx1"/>
                </a:solidFill>
              </a:rPr>
              <a:t>551 </a:t>
            </a:r>
            <a:r>
              <a:rPr lang="fr-CA" sz="6000" b="0" dirty="0">
                <a:solidFill>
                  <a:schemeClr val="tx1"/>
                </a:solidFill>
              </a:rPr>
              <a:t>actionnaires-cotisants</a:t>
            </a:r>
            <a:r>
              <a:rPr lang="fr-CA" sz="9600" dirty="0">
                <a:solidFill>
                  <a:schemeClr val="tx1"/>
                </a:solidFill>
              </a:rPr>
              <a:t/>
            </a:r>
            <a:br>
              <a:rPr lang="fr-CA" sz="9600" dirty="0">
                <a:solidFill>
                  <a:schemeClr val="tx1"/>
                </a:solidFill>
              </a:rPr>
            </a:br>
            <a:endParaRPr lang="en-US" sz="9600" dirty="0">
              <a:solidFill>
                <a:srgbClr val="0070C0"/>
              </a:solidFill>
            </a:endParaRPr>
          </a:p>
        </p:txBody>
      </p:sp>
      <p:pic>
        <p:nvPicPr>
          <p:cNvPr id="4" name="Image 3"/>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rot="975558">
            <a:off x="17083685" y="7491854"/>
            <a:ext cx="4351105" cy="4351105"/>
          </a:xfrm>
          <a:prstGeom prst="rect">
            <a:avLst/>
          </a:prstGeom>
        </p:spPr>
      </p:pic>
      <p:pic>
        <p:nvPicPr>
          <p:cNvPr id="5" name="Image 4"/>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15994749" y="1712168"/>
            <a:ext cx="6698674" cy="1824051"/>
          </a:xfrm>
          <a:prstGeom prst="rect">
            <a:avLst/>
          </a:prstGeom>
        </p:spPr>
      </p:pic>
    </p:spTree>
    <p:extLst>
      <p:ext uri="{BB962C8B-B14F-4D97-AF65-F5344CB8AC3E}">
        <p14:creationId xmlns:p14="http://schemas.microsoft.com/office/powerpoint/2010/main" val="209197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custDataLst>
              <p:tags r:id="rId1"/>
            </p:custDataLst>
          </p:nvPr>
        </p:nvSpPr>
        <p:spPr>
          <a:xfrm>
            <a:off x="1663593" y="567559"/>
            <a:ext cx="20282008" cy="11382703"/>
          </a:xfrm>
        </p:spPr>
        <p:txBody>
          <a:bodyPr>
            <a:normAutofit fontScale="92500" lnSpcReduction="10000"/>
          </a:bodyPr>
          <a:lstStyle/>
          <a:p>
            <a:pPr algn="just"/>
            <a:r>
              <a:rPr lang="en-US" sz="10400" b="1" dirty="0">
                <a:solidFill>
                  <a:srgbClr val="1172B9"/>
                </a:solidFill>
                <a:latin typeface="Calibri" panose="020F0502020204030204" pitchFamily="34" charset="0"/>
                <a:cs typeface="Lato Bold"/>
              </a:rPr>
              <a:t>Nos </a:t>
            </a:r>
            <a:r>
              <a:rPr lang="fr-CA" sz="10400" b="1" dirty="0">
                <a:solidFill>
                  <a:srgbClr val="1172B9"/>
                </a:solidFill>
                <a:latin typeface="Calibri" panose="020F0502020204030204" pitchFamily="34" charset="0"/>
                <a:cs typeface="Lato Bold"/>
              </a:rPr>
              <a:t>défis</a:t>
            </a:r>
            <a:endParaRPr lang="fr-CA" sz="10400" b="1" dirty="0" smtClean="0">
              <a:solidFill>
                <a:schemeClr val="tx1"/>
              </a:solidFill>
              <a:latin typeface="Calibri" panose="020F0502020204030204" pitchFamily="34" charset="0"/>
            </a:endParaRPr>
          </a:p>
          <a:p>
            <a:pPr algn="just"/>
            <a:r>
              <a:rPr lang="fr-CA" sz="4400" dirty="0" smtClean="0">
                <a:solidFill>
                  <a:schemeClr val="tx1"/>
                </a:solidFill>
              </a:rPr>
              <a:t>Dans le contexte actuel de lutte contre les gaz à effet de serre</a:t>
            </a:r>
          </a:p>
          <a:p>
            <a:pPr marL="571500" indent="-571500" algn="just">
              <a:buFont typeface="Arial" panose="020B0604020202020204" pitchFamily="34" charset="0"/>
              <a:buChar char="•"/>
            </a:pPr>
            <a:r>
              <a:rPr lang="fr-CA" sz="4400" dirty="0">
                <a:solidFill>
                  <a:schemeClr val="tx1"/>
                </a:solidFill>
              </a:rPr>
              <a:t>A</a:t>
            </a:r>
            <a:r>
              <a:rPr lang="fr-CA" sz="4400" dirty="0" smtClean="0">
                <a:solidFill>
                  <a:schemeClr val="tx1"/>
                </a:solidFill>
              </a:rPr>
              <a:t>mener les gouvernements et les employeurs à mettre en place des mesures de transitions dans le but de:</a:t>
            </a:r>
          </a:p>
          <a:p>
            <a:pPr marL="2400209" lvl="2" indent="-571500" algn="just">
              <a:buFont typeface="Wingdings" panose="05000000000000000000" pitchFamily="2" charset="2"/>
              <a:buChar char="ü"/>
            </a:pPr>
            <a:r>
              <a:rPr lang="fr-CA" sz="4400" dirty="0" smtClean="0">
                <a:solidFill>
                  <a:schemeClr val="tx1"/>
                </a:solidFill>
              </a:rPr>
              <a:t>minimiser les impacts sur les emplois</a:t>
            </a:r>
          </a:p>
          <a:p>
            <a:pPr marL="2400209" lvl="2" indent="-571500" algn="just">
              <a:buFont typeface="Wingdings" panose="05000000000000000000" pitchFamily="2" charset="2"/>
              <a:buChar char="ü"/>
            </a:pPr>
            <a:r>
              <a:rPr lang="fr-CA" sz="4400" dirty="0" smtClean="0">
                <a:solidFill>
                  <a:schemeClr val="tx1"/>
                </a:solidFill>
              </a:rPr>
              <a:t>créer de bons emplois dans de nouveaux créneaux</a:t>
            </a:r>
          </a:p>
          <a:p>
            <a:pPr marL="2400209" lvl="2" indent="-571500" algn="just">
              <a:buFont typeface="Wingdings" panose="05000000000000000000" pitchFamily="2" charset="2"/>
              <a:buChar char="ü"/>
            </a:pPr>
            <a:r>
              <a:rPr lang="fr-CA" sz="4400" dirty="0" smtClean="0">
                <a:solidFill>
                  <a:schemeClr val="tx1"/>
                </a:solidFill>
              </a:rPr>
              <a:t>profiter du virage pour innover</a:t>
            </a:r>
          </a:p>
          <a:p>
            <a:pPr marL="571500" indent="-571500" algn="just">
              <a:buFont typeface="Arial" panose="020B0604020202020204" pitchFamily="34" charset="0"/>
              <a:buChar char="•"/>
            </a:pPr>
            <a:r>
              <a:rPr lang="fr-CA" sz="4400" dirty="0" smtClean="0">
                <a:solidFill>
                  <a:schemeClr val="tx1"/>
                </a:solidFill>
              </a:rPr>
              <a:t>Poursuivre le travail de mobilisation pour le maintien des services publics: santé, éducation, garderies, etc. </a:t>
            </a:r>
          </a:p>
          <a:p>
            <a:pPr marL="571500" indent="-571500" algn="just">
              <a:buFont typeface="Arial" panose="020B0604020202020204" pitchFamily="34" charset="0"/>
              <a:buChar char="•"/>
            </a:pPr>
            <a:r>
              <a:rPr lang="fr-CA" sz="4400" dirty="0" smtClean="0">
                <a:solidFill>
                  <a:schemeClr val="tx1"/>
                </a:solidFill>
              </a:rPr>
              <a:t>Défendre le droit à la libre négociation qui est attaqué dans le secteur municipal québécois</a:t>
            </a:r>
          </a:p>
          <a:p>
            <a:pPr marL="571500" indent="-571500" algn="just">
              <a:buFont typeface="Arial" panose="020B0604020202020204" pitchFamily="34" charset="0"/>
              <a:buChar char="•"/>
            </a:pPr>
            <a:r>
              <a:rPr lang="fr-CA" sz="4400" dirty="0" smtClean="0">
                <a:solidFill>
                  <a:schemeClr val="tx1"/>
                </a:solidFill>
              </a:rPr>
              <a:t>Continuer notre important travail de représentation de nos membres en négociant de bonnes conditions et des milieux de travail plus sécuritaires.</a:t>
            </a:r>
          </a:p>
          <a:p>
            <a:pPr marL="571500" indent="-571500" algn="just">
              <a:buFont typeface="Arial" panose="020B0604020202020204" pitchFamily="34" charset="0"/>
              <a:buChar char="•"/>
            </a:pPr>
            <a:r>
              <a:rPr lang="fr-CA" sz="4400" dirty="0" smtClean="0">
                <a:solidFill>
                  <a:schemeClr val="tx1"/>
                </a:solidFill>
              </a:rPr>
              <a:t>Continuer à bâtir notre syndicat en s’assurant d’être inclusif, en s’impliquant dans nos communautés, en obtenant de meilleures conditions de travail  et des milieux de travail plus sécuritaires, en réduisant les disparités sociales, en se battant pour plus de justice sociale.</a:t>
            </a:r>
          </a:p>
          <a:p>
            <a:pPr algn="ctr"/>
            <a:r>
              <a:rPr lang="fr-CA" sz="6500" b="1" dirty="0" smtClean="0">
                <a:solidFill>
                  <a:srgbClr val="005EB8"/>
                </a:solidFill>
              </a:rPr>
              <a:t>bref en faisant notre travail de syndicalistes !</a:t>
            </a:r>
          </a:p>
          <a:p>
            <a:endParaRPr lang="en-US" dirty="0"/>
          </a:p>
        </p:txBody>
      </p:sp>
    </p:spTree>
    <p:extLst>
      <p:ext uri="{BB962C8B-B14F-4D97-AF65-F5344CB8AC3E}">
        <p14:creationId xmlns:p14="http://schemas.microsoft.com/office/powerpoint/2010/main" val="87144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custDataLst>
              <p:tags r:id="rId1"/>
            </p:custDataLst>
          </p:nvPr>
        </p:nvSpPr>
        <p:spPr>
          <a:xfrm>
            <a:off x="13208400" y="5202621"/>
            <a:ext cx="9903600" cy="7025934"/>
          </a:xfrm>
        </p:spPr>
        <p:txBody>
          <a:bodyPr/>
          <a:lstStyle/>
          <a:p>
            <a:pPr marL="0" lvl="4" algn="ctr">
              <a:spcBef>
                <a:spcPts val="2000"/>
              </a:spcBef>
            </a:pPr>
            <a:r>
              <a:rPr lang="fr-CA" sz="8800" dirty="0" smtClean="0">
                <a:solidFill>
                  <a:srgbClr val="005EB8"/>
                </a:solidFill>
                <a:latin typeface="Whitney Semibold" pitchFamily="50" charset="0"/>
              </a:rPr>
              <a:t>Merci et </a:t>
            </a:r>
            <a:r>
              <a:rPr lang="fr-CA" sz="8800" smtClean="0">
                <a:solidFill>
                  <a:srgbClr val="005EB8"/>
                </a:solidFill>
                <a:latin typeface="Whitney Semibold" pitchFamily="50" charset="0"/>
              </a:rPr>
              <a:t>bon congrès !</a:t>
            </a:r>
            <a:endParaRPr lang="fr-CA" sz="8800" dirty="0" smtClean="0">
              <a:solidFill>
                <a:srgbClr val="005EB8"/>
              </a:solidFill>
              <a:latin typeface="Whitney Semibold" pitchFamily="50" charset="0"/>
            </a:endParaRPr>
          </a:p>
          <a:p>
            <a:endParaRPr lang="en-US" dirty="0"/>
          </a:p>
        </p:txBody>
      </p:sp>
      <p:pic>
        <p:nvPicPr>
          <p:cNvPr id="6" name="Picture Placeholder 5"/>
          <p:cNvPicPr>
            <a:picLocks noGrp="1" noChangeAspect="1"/>
          </p:cNvPicPr>
          <p:nvPr>
            <p:ph type="pic" idx="1"/>
            <p:custDataLst>
              <p:tags r:id="rId2"/>
            </p:custDataLst>
          </p:nvPr>
        </p:nvPicPr>
        <p:blipFill>
          <a:blip r:embed="rId4">
            <a:extLst>
              <a:ext uri="{28A0092B-C50C-407E-A947-70E740481C1C}">
                <a14:useLocalDpi xmlns:a14="http://schemas.microsoft.com/office/drawing/2010/main" val="0"/>
              </a:ext>
            </a:extLst>
          </a:blip>
          <a:srcRect t="7" b="7"/>
          <a:stretch>
            <a:fillRect/>
          </a:stretch>
        </p:blipFill>
        <p:spPr/>
      </p:pic>
    </p:spTree>
    <p:extLst>
      <p:ext uri="{BB962C8B-B14F-4D97-AF65-F5344CB8AC3E}">
        <p14:creationId xmlns:p14="http://schemas.microsoft.com/office/powerpoint/2010/main" val="249726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1676291" y="441434"/>
            <a:ext cx="21029831" cy="11293366"/>
          </a:xfrm>
        </p:spPr>
        <p:txBody>
          <a:bodyPr/>
          <a:lstStyle/>
          <a:p>
            <a:pPr marL="0" indent="0" algn="just">
              <a:buNone/>
            </a:pPr>
            <a:r>
              <a:rPr lang="fr-CA" sz="9600" b="1" dirty="0">
                <a:solidFill>
                  <a:srgbClr val="005EB8"/>
                </a:solidFill>
                <a:latin typeface="Calibri" panose="020F0502020204030204" pitchFamily="34" charset="0"/>
              </a:rPr>
              <a:t>Première manifestation d’ampleur!</a:t>
            </a:r>
            <a:endParaRPr lang="fr-CA" sz="9600" b="1" dirty="0" smtClean="0">
              <a:latin typeface="Calibri" panose="020F0502020204030204" pitchFamily="34" charset="0"/>
            </a:endParaRPr>
          </a:p>
          <a:p>
            <a:r>
              <a:rPr lang="fr-CA" sz="6000" dirty="0" smtClean="0"/>
              <a:t>Première </a:t>
            </a:r>
            <a:r>
              <a:rPr lang="fr-CA" sz="6000" dirty="0"/>
              <a:t>manifestation commune au Saguenay-Lac-Saint-Jean avec les deux groupes fondateurs: forêt et aluminium </a:t>
            </a:r>
          </a:p>
          <a:p>
            <a:endParaRPr lang="en-US" dirty="0"/>
          </a:p>
        </p:txBody>
      </p:sp>
      <p:pic>
        <p:nvPicPr>
          <p:cNvPr id="4" name="Image 3"/>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1676291" y="4217217"/>
            <a:ext cx="9459310" cy="6332264"/>
          </a:xfrm>
          <a:prstGeom prst="rect">
            <a:avLst/>
          </a:prstGeom>
        </p:spPr>
      </p:pic>
      <p:pic>
        <p:nvPicPr>
          <p:cNvPr id="5" name="Image 4"/>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13212169" y="4272337"/>
            <a:ext cx="9493953" cy="6350936"/>
          </a:xfrm>
          <a:prstGeom prst="rect">
            <a:avLst/>
          </a:prstGeom>
        </p:spPr>
      </p:pic>
    </p:spTree>
    <p:extLst>
      <p:ext uri="{BB962C8B-B14F-4D97-AF65-F5344CB8AC3E}">
        <p14:creationId xmlns:p14="http://schemas.microsoft.com/office/powerpoint/2010/main" val="108334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1676291" y="1022369"/>
            <a:ext cx="21029831" cy="11072648"/>
          </a:xfrm>
        </p:spPr>
        <p:txBody>
          <a:bodyPr>
            <a:normAutofit/>
          </a:bodyPr>
          <a:lstStyle/>
          <a:p>
            <a:pPr marL="0" indent="0" algn="just">
              <a:buNone/>
            </a:pPr>
            <a:r>
              <a:rPr lang="fr-CA" sz="8800" b="1" dirty="0">
                <a:solidFill>
                  <a:srgbClr val="005EB8"/>
                </a:solidFill>
                <a:latin typeface="Calibri" panose="020F0502020204030204" pitchFamily="34" charset="0"/>
              </a:rPr>
              <a:t>À la défense des membres et des retraités</a:t>
            </a:r>
            <a:endParaRPr lang="fr-CA" sz="8800" b="1" dirty="0" smtClean="0">
              <a:latin typeface="Calibri" panose="020F0502020204030204" pitchFamily="34" charset="0"/>
            </a:endParaRPr>
          </a:p>
          <a:p>
            <a:pPr marL="0" indent="0" algn="just">
              <a:buNone/>
            </a:pPr>
            <a:r>
              <a:rPr lang="fr-CA" sz="4800" dirty="0" smtClean="0"/>
              <a:t>Cas </a:t>
            </a:r>
            <a:r>
              <a:rPr lang="fr-CA" sz="4800" dirty="0"/>
              <a:t>des entreprises en difficultés (LACC ou faillite)</a:t>
            </a:r>
          </a:p>
          <a:p>
            <a:pPr marL="0" indent="0" algn="just">
              <a:buNone/>
            </a:pPr>
            <a:r>
              <a:rPr lang="fr-CA" sz="4800" dirty="0"/>
              <a:t>Notre mission : </a:t>
            </a:r>
          </a:p>
          <a:p>
            <a:pPr lvl="1" algn="just"/>
            <a:r>
              <a:rPr lang="fr-CA" dirty="0"/>
              <a:t>Protéger les rentes des retraites des appétits voraces des entreprises</a:t>
            </a:r>
          </a:p>
          <a:p>
            <a:pPr lvl="1" algn="just"/>
            <a:r>
              <a:rPr lang="fr-CA" dirty="0"/>
              <a:t>Préserver les emplois et les conditions de travail </a:t>
            </a:r>
          </a:p>
          <a:p>
            <a:pPr lvl="1" algn="just"/>
            <a:r>
              <a:rPr lang="fr-CA" dirty="0"/>
              <a:t>Se battre autant pour nos membres que les retraités</a:t>
            </a:r>
          </a:p>
          <a:p>
            <a:pPr marL="57150" indent="0" algn="just">
              <a:buNone/>
            </a:pPr>
            <a:r>
              <a:rPr lang="fr-CA" sz="4800" dirty="0"/>
              <a:t>Contexte particulier et difficile entre retraités et actifs</a:t>
            </a:r>
          </a:p>
          <a:p>
            <a:pPr marL="57150" indent="0" algn="just">
              <a:buNone/>
            </a:pPr>
            <a:endParaRPr lang="fr-CA" sz="4800" dirty="0"/>
          </a:p>
          <a:p>
            <a:pPr marL="57150" indent="0" algn="just">
              <a:buNone/>
            </a:pPr>
            <a:r>
              <a:rPr lang="fr-CA" sz="4800" dirty="0"/>
              <a:t>Un autre combat à mener celui des régimes de retraite à deux vitesses et des clauses de disparités salariales (conflit Brault et Martineau)</a:t>
            </a:r>
          </a:p>
          <a:p>
            <a:endParaRPr lang="en-US" dirty="0"/>
          </a:p>
        </p:txBody>
      </p:sp>
      <p:pic>
        <p:nvPicPr>
          <p:cNvPr id="1026" name="Picture 2" descr="C:\Users\deniseme\Desktop\Image mab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66305" y="3168517"/>
            <a:ext cx="3188208" cy="3188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82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1392512" y="762476"/>
            <a:ext cx="21313610" cy="11540359"/>
          </a:xfrm>
        </p:spPr>
        <p:txBody>
          <a:bodyPr>
            <a:normAutofit fontScale="40000" lnSpcReduction="20000"/>
          </a:bodyPr>
          <a:lstStyle/>
          <a:p>
            <a:pPr marL="0" indent="0" algn="just">
              <a:buNone/>
            </a:pPr>
            <a:r>
              <a:rPr lang="fr-CA" sz="24000" b="1" dirty="0" smtClean="0">
                <a:solidFill>
                  <a:srgbClr val="005EB8"/>
                </a:solidFill>
                <a:latin typeface="Calibri" panose="020F0502020204030204" pitchFamily="34" charset="0"/>
                <a:cs typeface="Lato Bold"/>
              </a:rPr>
              <a:t>Un </a:t>
            </a:r>
            <a:r>
              <a:rPr lang="fr-CA" sz="24000" b="1" dirty="0">
                <a:solidFill>
                  <a:srgbClr val="005EB8"/>
                </a:solidFill>
                <a:latin typeface="Calibri" panose="020F0502020204030204" pitchFamily="34" charset="0"/>
                <a:cs typeface="Lato Bold"/>
              </a:rPr>
              <a:t>syndicat combatif</a:t>
            </a:r>
            <a:endParaRPr lang="fr-CA" sz="24000" b="1" dirty="0">
              <a:latin typeface="Calibri" panose="020F0502020204030204" pitchFamily="34" charset="0"/>
            </a:endParaRPr>
          </a:p>
          <a:p>
            <a:pPr marL="0" indent="0" algn="just">
              <a:buNone/>
            </a:pPr>
            <a:endParaRPr lang="fr-CA" sz="11100" dirty="0" smtClean="0"/>
          </a:p>
          <a:p>
            <a:pPr marL="0" indent="0" algn="just">
              <a:buNone/>
            </a:pPr>
            <a:r>
              <a:rPr lang="fr-CA" sz="11100" dirty="0" smtClean="0"/>
              <a:t>Premier </a:t>
            </a:r>
            <a:r>
              <a:rPr lang="fr-CA" sz="11100" dirty="0"/>
              <a:t>conflit d’Unifor : section locale 184 - Silicium – lock-out, 238 jours</a:t>
            </a:r>
          </a:p>
          <a:p>
            <a:pPr marL="0" indent="0" algn="just">
              <a:buNone/>
            </a:pPr>
            <a:r>
              <a:rPr lang="fr-CA" sz="11100" b="1" dirty="0"/>
              <a:t>Passés :</a:t>
            </a:r>
          </a:p>
          <a:p>
            <a:pPr marL="0" indent="0" algn="just">
              <a:buNone/>
            </a:pPr>
            <a:r>
              <a:rPr lang="fr-CA" sz="11100" dirty="0"/>
              <a:t>Section locale </a:t>
            </a:r>
            <a:r>
              <a:rPr lang="fr-CA" sz="11100" dirty="0" smtClean="0"/>
              <a:t>145	Brault </a:t>
            </a:r>
            <a:r>
              <a:rPr lang="fr-CA" sz="11100" dirty="0"/>
              <a:t>et Martineau, lock-out, 41 jours</a:t>
            </a:r>
          </a:p>
          <a:p>
            <a:pPr marL="0" indent="0" algn="just">
              <a:buNone/>
            </a:pPr>
            <a:r>
              <a:rPr lang="fr-CA" sz="11100" dirty="0"/>
              <a:t>Section locale </a:t>
            </a:r>
            <a:r>
              <a:rPr lang="fr-CA" sz="11100" dirty="0" smtClean="0"/>
              <a:t>195	Caisse </a:t>
            </a:r>
            <a:r>
              <a:rPr lang="fr-CA" sz="11100" dirty="0"/>
              <a:t>populaire de </a:t>
            </a:r>
            <a:r>
              <a:rPr lang="fr-CA" sz="11100" dirty="0" smtClean="0"/>
              <a:t>La Tuque</a:t>
            </a:r>
            <a:r>
              <a:rPr lang="fr-CA" sz="11100" dirty="0"/>
              <a:t>, grève, une journée</a:t>
            </a:r>
          </a:p>
          <a:p>
            <a:pPr marL="0" indent="0" algn="just">
              <a:buNone/>
            </a:pPr>
            <a:r>
              <a:rPr lang="fr-CA" sz="11100" dirty="0"/>
              <a:t>Section locale </a:t>
            </a:r>
            <a:r>
              <a:rPr lang="fr-CA" sz="11100" dirty="0" smtClean="0"/>
              <a:t>197	Jubilant </a:t>
            </a:r>
            <a:r>
              <a:rPr lang="fr-CA" sz="11100" dirty="0" err="1"/>
              <a:t>Draximage</a:t>
            </a:r>
            <a:r>
              <a:rPr lang="fr-CA" sz="11100" dirty="0"/>
              <a:t>, 2</a:t>
            </a:r>
            <a:r>
              <a:rPr lang="fr-CA" sz="11100" dirty="0" smtClean="0"/>
              <a:t> </a:t>
            </a:r>
            <a:r>
              <a:rPr lang="fr-CA" sz="11100" dirty="0"/>
              <a:t>grèves, en 2014 (7 jours) </a:t>
            </a:r>
            <a:r>
              <a:rPr lang="fr-CA" sz="11100" dirty="0" smtClean="0"/>
              <a:t>et </a:t>
            </a:r>
            <a:r>
              <a:rPr lang="fr-CA" sz="11100" dirty="0"/>
              <a:t>2016 (14 jours</a:t>
            </a:r>
            <a:r>
              <a:rPr lang="fr-CA" sz="11100" dirty="0" smtClean="0"/>
              <a:t>)</a:t>
            </a:r>
          </a:p>
          <a:p>
            <a:pPr marL="0" indent="0" algn="just">
              <a:buNone/>
            </a:pPr>
            <a:r>
              <a:rPr lang="fr-CA" sz="11100" dirty="0" smtClean="0"/>
              <a:t> Section </a:t>
            </a:r>
            <a:r>
              <a:rPr lang="fr-CA" sz="11100" dirty="0"/>
              <a:t>locale 233 </a:t>
            </a:r>
            <a:r>
              <a:rPr lang="fr-CA" sz="11100" dirty="0" smtClean="0"/>
              <a:t>	</a:t>
            </a:r>
            <a:r>
              <a:rPr lang="fr-CA" sz="11100" dirty="0" err="1" smtClean="0"/>
              <a:t>Tembec</a:t>
            </a:r>
            <a:r>
              <a:rPr lang="fr-CA" sz="11100" dirty="0" smtClean="0"/>
              <a:t> </a:t>
            </a:r>
            <a:r>
              <a:rPr lang="fr-CA" sz="11100" dirty="0"/>
              <a:t>Témiscamingue, grève, 14 jours</a:t>
            </a:r>
          </a:p>
          <a:p>
            <a:pPr marL="0" indent="0" algn="just">
              <a:buNone/>
            </a:pPr>
            <a:r>
              <a:rPr lang="fr-CA" sz="11100" dirty="0"/>
              <a:t>Section locale 698 	</a:t>
            </a:r>
            <a:r>
              <a:rPr lang="fr-CA" sz="11100" dirty="0" smtClean="0"/>
              <a:t>SAAQ</a:t>
            </a:r>
            <a:r>
              <a:rPr lang="fr-CA" sz="11100" dirty="0"/>
              <a:t>, grève, 47 jours</a:t>
            </a:r>
          </a:p>
          <a:p>
            <a:pPr marL="0" indent="0" algn="just">
              <a:buNone/>
            </a:pPr>
            <a:r>
              <a:rPr lang="fr-CA" sz="11100" dirty="0"/>
              <a:t>Section locale 728 	</a:t>
            </a:r>
            <a:r>
              <a:rPr lang="fr-CA" sz="11100" dirty="0" err="1" smtClean="0"/>
              <a:t>Paccar</a:t>
            </a:r>
            <a:r>
              <a:rPr lang="fr-CA" sz="11100" dirty="0"/>
              <a:t>, lock-out, 3 jours</a:t>
            </a:r>
          </a:p>
          <a:p>
            <a:pPr marL="0" indent="0" algn="just">
              <a:buNone/>
            </a:pPr>
            <a:r>
              <a:rPr lang="fr-CA" sz="11100" dirty="0"/>
              <a:t>Section locale 847 	</a:t>
            </a:r>
            <a:r>
              <a:rPr lang="fr-CA" sz="11100" dirty="0" smtClean="0"/>
              <a:t>Emballages </a:t>
            </a:r>
            <a:r>
              <a:rPr lang="fr-CA" sz="11100" dirty="0"/>
              <a:t>Hood, lock-out, 18 jours</a:t>
            </a:r>
          </a:p>
          <a:p>
            <a:pPr marL="0" indent="0" algn="just">
              <a:buNone/>
            </a:pPr>
            <a:r>
              <a:rPr lang="fr-CA" sz="11100" dirty="0"/>
              <a:t>Section locale 2004Q 	</a:t>
            </a:r>
            <a:r>
              <a:rPr lang="fr-CA" sz="11100" dirty="0" smtClean="0"/>
              <a:t>Métaux </a:t>
            </a:r>
            <a:r>
              <a:rPr lang="fr-CA" sz="11100" dirty="0"/>
              <a:t>GBL, lock-out, 59 jours</a:t>
            </a:r>
          </a:p>
          <a:p>
            <a:pPr marL="0" indent="0" algn="just">
              <a:buNone/>
            </a:pPr>
            <a:r>
              <a:rPr lang="fr-CA" sz="11100" dirty="0"/>
              <a:t>		</a:t>
            </a:r>
            <a:r>
              <a:rPr lang="fr-CA" sz="11100" dirty="0" smtClean="0"/>
              <a:t>	Municipalité </a:t>
            </a:r>
            <a:r>
              <a:rPr lang="fr-CA" sz="11100" dirty="0"/>
              <a:t>de Saint-Ambroise, </a:t>
            </a:r>
            <a:r>
              <a:rPr lang="fr-CA" sz="11100" dirty="0" smtClean="0"/>
              <a:t>3 jours</a:t>
            </a:r>
          </a:p>
          <a:p>
            <a:pPr marL="0" indent="0" algn="just">
              <a:buNone/>
            </a:pPr>
            <a:r>
              <a:rPr lang="fr-CA" sz="11100" dirty="0"/>
              <a:t>Section locale 1044 </a:t>
            </a:r>
            <a:r>
              <a:rPr lang="fr-CA" sz="11100" dirty="0" smtClean="0"/>
              <a:t>	</a:t>
            </a:r>
            <a:r>
              <a:rPr lang="fr-CA" sz="11100" dirty="0" err="1" smtClean="0"/>
              <a:t>Ipex</a:t>
            </a:r>
            <a:r>
              <a:rPr lang="fr-CA" sz="11100" dirty="0"/>
              <a:t>, lock-out, </a:t>
            </a:r>
            <a:r>
              <a:rPr lang="fr-CA" sz="11100" dirty="0" smtClean="0"/>
              <a:t>84 </a:t>
            </a:r>
            <a:r>
              <a:rPr lang="fr-CA" sz="11100" dirty="0"/>
              <a:t>jours </a:t>
            </a:r>
          </a:p>
          <a:p>
            <a:endParaRPr lang="en-US" dirty="0"/>
          </a:p>
        </p:txBody>
      </p:sp>
    </p:spTree>
    <p:extLst>
      <p:ext uri="{BB962C8B-B14F-4D97-AF65-F5344CB8AC3E}">
        <p14:creationId xmlns:p14="http://schemas.microsoft.com/office/powerpoint/2010/main" val="352516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1392512" y="819807"/>
            <a:ext cx="21313610" cy="11067393"/>
          </a:xfrm>
        </p:spPr>
        <p:txBody>
          <a:bodyPr>
            <a:normAutofit/>
          </a:bodyPr>
          <a:lstStyle/>
          <a:p>
            <a:pPr marL="0" indent="0">
              <a:buNone/>
            </a:pPr>
            <a:r>
              <a:rPr lang="fr-CA" sz="9600" b="1" dirty="0">
                <a:solidFill>
                  <a:srgbClr val="005EB8"/>
                </a:solidFill>
                <a:latin typeface="Calibri" panose="020F0502020204030204" pitchFamily="34" charset="0"/>
                <a:cs typeface="Lato Bold"/>
              </a:rPr>
              <a:t>Un syndicat combatif</a:t>
            </a:r>
            <a:endParaRPr lang="fr-CA" sz="9600" b="1" dirty="0" smtClean="0">
              <a:latin typeface="Calibri" panose="020F0502020204030204" pitchFamily="34" charset="0"/>
            </a:endParaRPr>
          </a:p>
          <a:p>
            <a:pPr marL="0" indent="0">
              <a:buNone/>
            </a:pPr>
            <a:r>
              <a:rPr lang="fr-CA" sz="6600" b="1" dirty="0" smtClean="0"/>
              <a:t/>
            </a:r>
            <a:br>
              <a:rPr lang="fr-CA" sz="6600" b="1" dirty="0" smtClean="0"/>
            </a:br>
            <a:r>
              <a:rPr lang="fr-CA" sz="6600" b="1" dirty="0" smtClean="0"/>
              <a:t>En </a:t>
            </a:r>
            <a:r>
              <a:rPr lang="fr-CA" sz="6600" b="1" dirty="0"/>
              <a:t>cours :</a:t>
            </a:r>
          </a:p>
          <a:p>
            <a:pPr marL="0" indent="0" algn="just">
              <a:buNone/>
            </a:pPr>
            <a:r>
              <a:rPr lang="fr-CA" sz="6600" dirty="0"/>
              <a:t>Section locale </a:t>
            </a:r>
            <a:r>
              <a:rPr lang="fr-CA" sz="6600" dirty="0" smtClean="0"/>
              <a:t>1209	</a:t>
            </a:r>
            <a:r>
              <a:rPr lang="fr-CA" sz="6600" dirty="0" err="1" smtClean="0"/>
              <a:t>Delastek</a:t>
            </a:r>
            <a:r>
              <a:rPr lang="fr-CA" sz="6600" dirty="0"/>
              <a:t>, grève, 510 jours au 23 août</a:t>
            </a:r>
          </a:p>
          <a:p>
            <a:pPr marL="0" indent="0" algn="just">
              <a:buNone/>
            </a:pPr>
            <a:r>
              <a:rPr lang="fr-CA" sz="6600" dirty="0"/>
              <a:t>Section locale </a:t>
            </a:r>
            <a:r>
              <a:rPr lang="fr-CA" sz="6600" dirty="0" smtClean="0"/>
              <a:t>761	</a:t>
            </a:r>
            <a:r>
              <a:rPr lang="fr-CA" sz="6600" dirty="0" err="1" smtClean="0"/>
              <a:t>Comfort</a:t>
            </a:r>
            <a:r>
              <a:rPr lang="fr-CA" sz="6600" dirty="0" smtClean="0"/>
              <a:t> </a:t>
            </a:r>
            <a:r>
              <a:rPr lang="fr-CA" sz="6600" dirty="0"/>
              <a:t>Inn, grève, 24 jours au 23 août</a:t>
            </a:r>
          </a:p>
          <a:p>
            <a:endParaRPr lang="en-US" sz="2800" dirty="0"/>
          </a:p>
        </p:txBody>
      </p:sp>
    </p:spTree>
    <p:extLst>
      <p:ext uri="{BB962C8B-B14F-4D97-AF65-F5344CB8AC3E}">
        <p14:creationId xmlns:p14="http://schemas.microsoft.com/office/powerpoint/2010/main" val="248994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idx="1"/>
            <p:custDataLst>
              <p:tags r:id="rId1"/>
            </p:custDataLst>
          </p:nvPr>
        </p:nvPicPr>
        <p:blipFill>
          <a:blip r:embed="rId3">
            <a:extLst>
              <a:ext uri="{28A0092B-C50C-407E-A947-70E740481C1C}">
                <a14:useLocalDpi xmlns:a14="http://schemas.microsoft.com/office/drawing/2010/main" val="0"/>
              </a:ext>
            </a:extLst>
          </a:blip>
          <a:srcRect/>
          <a:stretch>
            <a:fillRect/>
          </a:stretch>
        </p:blipFill>
        <p:spPr/>
      </p:pic>
      <p:sp>
        <p:nvSpPr>
          <p:cNvPr id="3" name="ZoneTexte 2"/>
          <p:cNvSpPr txBox="1"/>
          <p:nvPr/>
        </p:nvSpPr>
        <p:spPr>
          <a:xfrm>
            <a:off x="1462344" y="536029"/>
            <a:ext cx="13962290" cy="11449288"/>
          </a:xfrm>
          <a:prstGeom prst="rect">
            <a:avLst/>
          </a:prstGeom>
          <a:noFill/>
        </p:spPr>
        <p:txBody>
          <a:bodyPr wrap="square" rtlCol="0">
            <a:spAutoFit/>
          </a:bodyPr>
          <a:lstStyle/>
          <a:p>
            <a:pPr algn="just"/>
            <a:r>
              <a:rPr lang="fr-CA" sz="7200" b="1" dirty="0">
                <a:solidFill>
                  <a:srgbClr val="005EB8"/>
                </a:solidFill>
                <a:cs typeface="Lato Bold"/>
              </a:rPr>
              <a:t>Un syndicat </a:t>
            </a:r>
            <a:r>
              <a:rPr lang="fr-CA" sz="7200" b="1" dirty="0" smtClean="0">
                <a:solidFill>
                  <a:srgbClr val="005EB8"/>
                </a:solidFill>
                <a:cs typeface="Lato Bold"/>
              </a:rPr>
              <a:t>qui obtient des gains</a:t>
            </a:r>
          </a:p>
          <a:p>
            <a:pPr algn="just"/>
            <a:endParaRPr lang="fr-CA" b="1" dirty="0" smtClean="0"/>
          </a:p>
          <a:p>
            <a:pPr marL="571500" indent="-571500" algn="just">
              <a:buFont typeface="Arial" panose="020B0604020202020204" pitchFamily="34" charset="0"/>
              <a:buChar char="•"/>
            </a:pPr>
            <a:r>
              <a:rPr lang="fr-CA" sz="5400" dirty="0" smtClean="0"/>
              <a:t>Unifor </a:t>
            </a:r>
            <a:r>
              <a:rPr lang="fr-CA" sz="5400" dirty="0"/>
              <a:t>impose ses demandes aux tables de négociation</a:t>
            </a:r>
          </a:p>
          <a:p>
            <a:pPr marL="571500" indent="-571500" algn="just">
              <a:buFont typeface="Arial" panose="020B0604020202020204" pitchFamily="34" charset="0"/>
              <a:buChar char="•"/>
            </a:pPr>
            <a:r>
              <a:rPr lang="fr-CA" sz="5400" dirty="0"/>
              <a:t>Bons gains dans des dizaines d’accréditations</a:t>
            </a:r>
          </a:p>
          <a:p>
            <a:pPr marL="571500" indent="-571500" algn="just">
              <a:buFont typeface="Arial" panose="020B0604020202020204" pitchFamily="34" charset="0"/>
              <a:buChar char="•"/>
            </a:pPr>
            <a:r>
              <a:rPr lang="fr-CA" sz="5400" dirty="0"/>
              <a:t>Grands groupes dans les secteurs de la foresterie et de l’aluminium</a:t>
            </a:r>
          </a:p>
          <a:p>
            <a:pPr marL="571500" indent="-571500" algn="just">
              <a:buFont typeface="Arial" panose="020B0604020202020204" pitchFamily="34" charset="0"/>
              <a:buChar char="•"/>
            </a:pPr>
            <a:r>
              <a:rPr lang="fr-CA" sz="5400" dirty="0"/>
              <a:t>Belles victoires avec de nouveaux groupes comme Petits Lingots du Saguenay, Old Castle, </a:t>
            </a:r>
            <a:r>
              <a:rPr lang="fr-CA" sz="5400" dirty="0" err="1"/>
              <a:t>Tredium</a:t>
            </a:r>
            <a:r>
              <a:rPr lang="fr-CA" sz="5400" dirty="0"/>
              <a:t>, etc.</a:t>
            </a:r>
          </a:p>
          <a:p>
            <a:pPr marL="571500" indent="-571500" algn="just">
              <a:buFont typeface="Arial" panose="020B0604020202020204" pitchFamily="34" charset="0"/>
              <a:buChar char="•"/>
            </a:pPr>
            <a:r>
              <a:rPr lang="fr-CA" sz="5400" dirty="0"/>
              <a:t>Victoires juridiques importantes</a:t>
            </a:r>
          </a:p>
          <a:p>
            <a:pPr marL="571500" indent="-571500" algn="just">
              <a:buFont typeface="Arial" panose="020B0604020202020204" pitchFamily="34" charset="0"/>
              <a:buChar char="•"/>
            </a:pPr>
            <a:r>
              <a:rPr lang="fr-CA" sz="5400" dirty="0"/>
              <a:t>Négociations en cours et à venir dans </a:t>
            </a:r>
            <a:r>
              <a:rPr lang="fr-CA" sz="5400" dirty="0" smtClean="0"/>
              <a:t>l’énergie, les télécommunications  </a:t>
            </a:r>
            <a:r>
              <a:rPr lang="fr-CA" sz="5400" dirty="0"/>
              <a:t>et l’aérospatiale</a:t>
            </a:r>
          </a:p>
          <a:p>
            <a:endParaRPr lang="fr-CA" dirty="0"/>
          </a:p>
        </p:txBody>
      </p:sp>
    </p:spTree>
    <p:extLst>
      <p:ext uri="{BB962C8B-B14F-4D97-AF65-F5344CB8AC3E}">
        <p14:creationId xmlns:p14="http://schemas.microsoft.com/office/powerpoint/2010/main" val="183485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1676291" y="1040524"/>
            <a:ext cx="21029831" cy="10694276"/>
          </a:xfrm>
        </p:spPr>
        <p:txBody>
          <a:bodyPr>
            <a:normAutofit/>
          </a:bodyPr>
          <a:lstStyle/>
          <a:p>
            <a:pPr marL="0" indent="0" algn="just">
              <a:buNone/>
              <a:tabLst>
                <a:tab pos="2327275" algn="l"/>
              </a:tabLst>
            </a:pPr>
            <a:r>
              <a:rPr lang="fr-CA" sz="9600" b="1" dirty="0">
                <a:solidFill>
                  <a:srgbClr val="005EB8"/>
                </a:solidFill>
                <a:latin typeface="Calibri" panose="020F0502020204030204" pitchFamily="34" charset="0"/>
                <a:cs typeface="Lato Bold"/>
              </a:rPr>
              <a:t>Actifs sur la scène </a:t>
            </a:r>
            <a:r>
              <a:rPr lang="fr-CA" sz="9600" b="1" dirty="0" smtClean="0">
                <a:solidFill>
                  <a:srgbClr val="005EB8"/>
                </a:solidFill>
                <a:latin typeface="Calibri" panose="020F0502020204030204" pitchFamily="34" charset="0"/>
                <a:cs typeface="Lato Bold"/>
              </a:rPr>
              <a:t>politique</a:t>
            </a:r>
          </a:p>
          <a:p>
            <a:pPr marL="0" indent="0" algn="just">
              <a:buNone/>
              <a:tabLst>
                <a:tab pos="2327275" algn="l"/>
              </a:tabLst>
            </a:pPr>
            <a:endParaRPr lang="fr-CA" sz="3600" b="1" dirty="0" smtClean="0">
              <a:latin typeface="Calibri" panose="020F0502020204030204" pitchFamily="34" charset="0"/>
            </a:endParaRPr>
          </a:p>
          <a:p>
            <a:pPr algn="just">
              <a:tabLst>
                <a:tab pos="2327275" algn="l"/>
              </a:tabLst>
            </a:pPr>
            <a:r>
              <a:rPr lang="fr-CA" sz="5400" dirty="0" smtClean="0"/>
              <a:t>Aérospatiale</a:t>
            </a:r>
            <a:r>
              <a:rPr lang="fr-CA" sz="5400" dirty="0"/>
              <a:t> : 	</a:t>
            </a:r>
          </a:p>
          <a:p>
            <a:pPr lvl="1" algn="just">
              <a:tabLst>
                <a:tab pos="2327275" algn="l"/>
              </a:tabLst>
            </a:pPr>
            <a:r>
              <a:rPr lang="fr-CA" sz="5400" dirty="0"/>
              <a:t>consultation gouvernementale québécoise</a:t>
            </a:r>
          </a:p>
          <a:p>
            <a:pPr lvl="1" algn="just">
              <a:tabLst>
                <a:tab pos="2327275" algn="l"/>
              </a:tabLst>
            </a:pPr>
            <a:r>
              <a:rPr lang="fr-CA" sz="5400" dirty="0"/>
              <a:t>cas Bombardier</a:t>
            </a:r>
          </a:p>
          <a:p>
            <a:pPr algn="just"/>
            <a:r>
              <a:rPr lang="fr-CA" sz="5400" dirty="0"/>
              <a:t>Rendez-vous de la forêt, novembre 2013</a:t>
            </a:r>
          </a:p>
          <a:p>
            <a:pPr algn="just"/>
            <a:r>
              <a:rPr lang="fr-CA" sz="5400" dirty="0"/>
              <a:t>Sommet économique régional, juin 2015</a:t>
            </a:r>
          </a:p>
          <a:p>
            <a:pPr algn="just"/>
            <a:r>
              <a:rPr lang="fr-CA" sz="5400" dirty="0"/>
              <a:t>Nombreuses rencontres avec les ministres responsables de nos dossiers</a:t>
            </a:r>
          </a:p>
          <a:p>
            <a:pPr algn="just"/>
            <a:r>
              <a:rPr lang="fr-CA" sz="5400" dirty="0"/>
              <a:t>Mémoires et comparutions en commissions parlementaires</a:t>
            </a:r>
          </a:p>
          <a:p>
            <a:pPr algn="just"/>
            <a:r>
              <a:rPr lang="fr-CA" sz="5400" dirty="0"/>
              <a:t>Accord sur le </a:t>
            </a:r>
            <a:r>
              <a:rPr lang="fr-CA" sz="5400" dirty="0" smtClean="0"/>
              <a:t>bois-</a:t>
            </a:r>
            <a:r>
              <a:rPr lang="fr-CA" sz="5400" dirty="0" err="1" smtClean="0"/>
              <a:t>d’oeuvre</a:t>
            </a:r>
            <a:endParaRPr lang="fr-CA" sz="5400" dirty="0"/>
          </a:p>
          <a:p>
            <a:endParaRPr lang="en-US" dirty="0"/>
          </a:p>
        </p:txBody>
      </p:sp>
    </p:spTree>
    <p:extLst>
      <p:ext uri="{BB962C8B-B14F-4D97-AF65-F5344CB8AC3E}">
        <p14:creationId xmlns:p14="http://schemas.microsoft.com/office/powerpoint/2010/main" val="2182754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1676291" y="346841"/>
            <a:ext cx="21029831" cy="11387959"/>
          </a:xfrm>
        </p:spPr>
        <p:txBody>
          <a:bodyPr/>
          <a:lstStyle/>
          <a:p>
            <a:pPr marL="0" lvl="0" indent="0">
              <a:buNone/>
            </a:pPr>
            <a:r>
              <a:rPr lang="fr-CA" sz="9600" b="1" dirty="0">
                <a:solidFill>
                  <a:srgbClr val="005EB8"/>
                </a:solidFill>
                <a:latin typeface="Calibri" panose="020F0502020204030204" pitchFamily="34" charset="0"/>
                <a:cs typeface="Lato Bold"/>
              </a:rPr>
              <a:t>Dossiers d’actualités au Québec </a:t>
            </a:r>
            <a:endParaRPr lang="fr-CA" sz="9600" b="1" dirty="0" smtClean="0">
              <a:solidFill>
                <a:srgbClr val="005EB8"/>
              </a:solidFill>
              <a:latin typeface="Calibri" panose="020F0502020204030204" pitchFamily="34" charset="0"/>
              <a:cs typeface="Lato Bold"/>
            </a:endParaRPr>
          </a:p>
          <a:p>
            <a:pPr marL="0" lvl="0" indent="0">
              <a:buNone/>
            </a:pPr>
            <a:endParaRPr lang="fr-CA" sz="3200" b="1" dirty="0" smtClean="0">
              <a:latin typeface="Calibri" panose="020F0502020204030204" pitchFamily="34" charset="0"/>
            </a:endParaRPr>
          </a:p>
          <a:p>
            <a:pPr marL="0" lvl="0" indent="0">
              <a:buNone/>
            </a:pPr>
            <a:r>
              <a:rPr lang="fr-CA" b="1" dirty="0" smtClean="0"/>
              <a:t>Campagne </a:t>
            </a:r>
            <a:r>
              <a:rPr lang="fr-CA" b="1" dirty="0"/>
              <a:t>« Renforçons nos sections locales »</a:t>
            </a:r>
          </a:p>
          <a:p>
            <a:pPr marL="0" lvl="0" indent="0" algn="just">
              <a:buNone/>
            </a:pPr>
            <a:r>
              <a:rPr lang="fr-CA" sz="6000" dirty="0" smtClean="0"/>
              <a:t>Bonne </a:t>
            </a:r>
            <a:r>
              <a:rPr lang="fr-CA" sz="6000" dirty="0"/>
              <a:t>participation, rapport et recommandations ont été produits et échangés avec le comité de travail mis sur place – présentation sera faite durant le congrès.</a:t>
            </a:r>
          </a:p>
          <a:p>
            <a:pPr marL="0" lvl="0" indent="0" algn="just">
              <a:buNone/>
            </a:pPr>
            <a:endParaRPr lang="fr-CA" sz="6000" dirty="0"/>
          </a:p>
          <a:p>
            <a:pPr marL="0" lvl="0" indent="0" algn="just">
              <a:buNone/>
            </a:pPr>
            <a:r>
              <a:rPr lang="fr-CA" sz="6000" dirty="0"/>
              <a:t>Déjà, une de nos recommandations a été </a:t>
            </a:r>
            <a:r>
              <a:rPr lang="fr-CA" sz="6000" dirty="0" smtClean="0"/>
              <a:t>appliquée : </a:t>
            </a:r>
            <a:endParaRPr lang="fr-CA" sz="6000" dirty="0"/>
          </a:p>
          <a:p>
            <a:pPr marL="0" lvl="0" indent="0" algn="just">
              <a:buNone/>
            </a:pPr>
            <a:r>
              <a:rPr lang="fr-CA" sz="6000" b="1" dirty="0">
                <a:solidFill>
                  <a:schemeClr val="accent1">
                    <a:lumMod val="75000"/>
                  </a:schemeClr>
                </a:solidFill>
              </a:rPr>
              <a:t>u</a:t>
            </a:r>
            <a:r>
              <a:rPr lang="fr-CA" sz="6000" b="1" dirty="0" smtClean="0">
                <a:solidFill>
                  <a:schemeClr val="accent1">
                    <a:lumMod val="75000"/>
                  </a:schemeClr>
                </a:solidFill>
              </a:rPr>
              <a:t>ne </a:t>
            </a:r>
            <a:r>
              <a:rPr lang="fr-CA" sz="6000" b="1" dirty="0">
                <a:solidFill>
                  <a:schemeClr val="accent1">
                    <a:lumMod val="75000"/>
                  </a:schemeClr>
                </a:solidFill>
              </a:rPr>
              <a:t>rencontre régionale </a:t>
            </a:r>
            <a:r>
              <a:rPr lang="fr-CA" sz="6000" b="1" dirty="0" smtClean="0">
                <a:solidFill>
                  <a:schemeClr val="accent1">
                    <a:lumMod val="75000"/>
                  </a:schemeClr>
                </a:solidFill>
              </a:rPr>
              <a:t>annuellement</a:t>
            </a:r>
            <a:endParaRPr lang="fr-CA" sz="6000" b="1" dirty="0">
              <a:solidFill>
                <a:schemeClr val="accent1">
                  <a:lumMod val="75000"/>
                </a:schemeClr>
              </a:solidFill>
            </a:endParaRPr>
          </a:p>
          <a:p>
            <a:endParaRPr lang="en-US" dirty="0"/>
          </a:p>
        </p:txBody>
      </p:sp>
    </p:spTree>
    <p:extLst>
      <p:ext uri="{BB962C8B-B14F-4D97-AF65-F5344CB8AC3E}">
        <p14:creationId xmlns:p14="http://schemas.microsoft.com/office/powerpoint/2010/main" val="391363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2016-08-11_Rapport du directeur québécois_V.Français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2" id="{AD450D17-8C87-7F4C-B4C5-839109525FB1}" vid="{301CD140-5093-5647-8671-487EAA66D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2016-08-11_Rapport du directeur québécois_V.Française</Template>
  <TotalTime>1919</TotalTime>
  <Words>1072</Words>
  <Application>Microsoft Office PowerPoint</Application>
  <PresentationFormat>Personnalisé</PresentationFormat>
  <Paragraphs>257</Paragraphs>
  <Slides>28</Slides>
  <Notes>0</Notes>
  <HiddenSlides>0</HiddenSlides>
  <MMClips>0</MMClips>
  <ScaleCrop>false</ScaleCrop>
  <HeadingPairs>
    <vt:vector size="4" baseType="variant">
      <vt:variant>
        <vt:lpstr>Thème</vt:lpstr>
      </vt:variant>
      <vt:variant>
        <vt:i4>1</vt:i4>
      </vt:variant>
      <vt:variant>
        <vt:lpstr>Titres des diapositives</vt:lpstr>
      </vt:variant>
      <vt:variant>
        <vt:i4>28</vt:i4>
      </vt:variant>
    </vt:vector>
  </HeadingPairs>
  <TitlesOfParts>
    <vt:vector size="29" baseType="lpstr">
      <vt:lpstr>2016-08-11_Rapport du directeur québécois_V.Française</vt:lpstr>
      <vt:lpstr>   Rapport du directeur québécois Renaud Gagné   Congrès d’Unifor, 23 août 2016, Ottawa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Fonds de solidarité de la FTQ  Retour du plein crédit d’impôt qui avait été coupé par les conservateurs  Rappel: le Fonds a été créé en 1983 à l’instigation de la FTQ et de ses syndicats affiliés dont nos syndicats fondateurs Sa mission: contribuer à la croissance économique du Québec en créant, en maintenant et en sauvegardant des emplois.  Au 31 mai 2016 :   11,7 milliards de $ d’actifs  187 414 emplois sauvés ou créés  618 551 actionnaires-cotisants </vt:lpstr>
      <vt:lpstr>Présentation PowerPoint</vt:lpstr>
      <vt:lpstr>Présentation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 du directeur québécois Renaud Gagné</dc:title>
  <dc:creator>Techsupport</dc:creator>
  <cp:lastModifiedBy>Techsupport</cp:lastModifiedBy>
  <cp:revision>57</cp:revision>
  <cp:lastPrinted>2016-08-12T15:45:42Z</cp:lastPrinted>
  <dcterms:created xsi:type="dcterms:W3CDTF">2016-08-11T20:43:28Z</dcterms:created>
  <dcterms:modified xsi:type="dcterms:W3CDTF">2016-09-21T15:16:21Z</dcterms:modified>
</cp:coreProperties>
</file>